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1"/>
  </p:notesMasterIdLst>
  <p:sldIdLst>
    <p:sldId id="380" r:id="rId5"/>
    <p:sldId id="257" r:id="rId6"/>
    <p:sldId id="381" r:id="rId7"/>
    <p:sldId id="382" r:id="rId8"/>
    <p:sldId id="383" r:id="rId9"/>
    <p:sldId id="260" r:id="rId10"/>
  </p:sldIdLst>
  <p:sldSz cx="9144000" cy="6858000" type="screen4x3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BAE"/>
    <a:srgbClr val="585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99" autoAdjust="0"/>
  </p:normalViewPr>
  <p:slideViewPr>
    <p:cSldViewPr>
      <p:cViewPr varScale="1">
        <p:scale>
          <a:sx n="67" d="100"/>
          <a:sy n="67" d="100"/>
        </p:scale>
        <p:origin x="1260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389D58-8A7F-45D6-85BE-749D8F841E56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3DC2BF1-8144-41F0-8277-16C1904C92EA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800" b="1" dirty="0"/>
            <a:t>MRA </a:t>
          </a:r>
          <a:r>
            <a:rPr lang="en-US" sz="1800" b="1" dirty="0"/>
            <a:t>Four Committees</a:t>
          </a:r>
          <a:endParaRPr lang="en-US" sz="1800" dirty="0"/>
        </a:p>
      </dgm:t>
    </dgm:pt>
    <dgm:pt modelId="{54744578-4795-4936-9F9B-6DBB0D46E46B}" type="parTrans" cxnId="{62485CFD-FE8B-43ED-972C-1D6F3FC44403}">
      <dgm:prSet/>
      <dgm:spPr/>
      <dgm:t>
        <a:bodyPr/>
        <a:lstStyle/>
        <a:p>
          <a:endParaRPr lang="en-US"/>
        </a:p>
      </dgm:t>
    </dgm:pt>
    <dgm:pt modelId="{0D2F52F4-708F-41B9-A661-7A0A6415D5A7}" type="sibTrans" cxnId="{62485CFD-FE8B-43ED-972C-1D6F3FC44403}">
      <dgm:prSet/>
      <dgm:spPr/>
      <dgm:t>
        <a:bodyPr/>
        <a:lstStyle/>
        <a:p>
          <a:endParaRPr lang="en-US"/>
        </a:p>
      </dgm:t>
    </dgm:pt>
    <dgm:pt modelId="{7C9452DE-F148-43FD-97B0-99F8CA58287E}">
      <dgm:prSet phldrT="[Text]" custT="1"/>
      <dgm:spPr>
        <a:solidFill>
          <a:srgbClr val="5F5BAE"/>
        </a:solidFill>
      </dgm:spPr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Education</a:t>
          </a:r>
          <a:endParaRPr lang="en-US" sz="1800" dirty="0"/>
        </a:p>
      </dgm:t>
    </dgm:pt>
    <dgm:pt modelId="{63193A21-7475-4499-A40E-53F8A514021A}" type="parTrans" cxnId="{C80D1ADA-E245-4594-BF81-F1C63DD23276}">
      <dgm:prSet/>
      <dgm:spPr/>
      <dgm:t>
        <a:bodyPr/>
        <a:lstStyle/>
        <a:p>
          <a:endParaRPr lang="en-US"/>
        </a:p>
      </dgm:t>
    </dgm:pt>
    <dgm:pt modelId="{DCDD0F4B-4939-447A-B28F-11FA060416EA}" type="sibTrans" cxnId="{C80D1ADA-E245-4594-BF81-F1C63DD23276}">
      <dgm:prSet/>
      <dgm:spPr/>
      <dgm:t>
        <a:bodyPr/>
        <a:lstStyle/>
        <a:p>
          <a:endParaRPr lang="en-US"/>
        </a:p>
      </dgm:t>
    </dgm:pt>
    <dgm:pt modelId="{B634CD11-9994-4291-851D-3A1CFD7FD71E}">
      <dgm:prSet phldrT="[Text]" custT="1"/>
      <dgm:spPr/>
      <dgm:t>
        <a:bodyPr/>
        <a:lstStyle/>
        <a:p>
          <a:r>
            <a:rPr lang="en-US" sz="1800" dirty="0"/>
            <a:t>Org &amp; Info</a:t>
          </a:r>
        </a:p>
      </dgm:t>
    </dgm:pt>
    <dgm:pt modelId="{20BC2543-44A7-4368-A4AA-7C5C1730A550}" type="parTrans" cxnId="{22021C1C-8182-4F15-A0E8-1C3D4670AF1A}">
      <dgm:prSet/>
      <dgm:spPr/>
      <dgm:t>
        <a:bodyPr/>
        <a:lstStyle/>
        <a:p>
          <a:endParaRPr lang="en-US"/>
        </a:p>
      </dgm:t>
    </dgm:pt>
    <dgm:pt modelId="{2306D662-B2B7-4608-85C2-4D0D530D6BE2}" type="sibTrans" cxnId="{22021C1C-8182-4F15-A0E8-1C3D4670AF1A}">
      <dgm:prSet/>
      <dgm:spPr/>
      <dgm:t>
        <a:bodyPr/>
        <a:lstStyle/>
        <a:p>
          <a:endParaRPr lang="en-US"/>
        </a:p>
      </dgm:t>
    </dgm:pt>
    <dgm:pt modelId="{F59BB398-8BEF-49C1-B19C-9338698C45CD}">
      <dgm:prSet phldrT="[Text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Advocacy</a:t>
          </a:r>
          <a:endParaRPr lang="en-US" sz="1800" dirty="0"/>
        </a:p>
      </dgm:t>
    </dgm:pt>
    <dgm:pt modelId="{71668A19-7BEC-4A6F-BAD1-205D3792E609}" type="parTrans" cxnId="{F80382C1-B519-4D60-85F9-F09BA581E546}">
      <dgm:prSet/>
      <dgm:spPr/>
      <dgm:t>
        <a:bodyPr/>
        <a:lstStyle/>
        <a:p>
          <a:endParaRPr lang="en-US"/>
        </a:p>
      </dgm:t>
    </dgm:pt>
    <dgm:pt modelId="{9A8724F4-50EA-43D3-B175-2F8C6DCF1C44}" type="sibTrans" cxnId="{F80382C1-B519-4D60-85F9-F09BA581E546}">
      <dgm:prSet/>
      <dgm:spPr/>
      <dgm:t>
        <a:bodyPr/>
        <a:lstStyle/>
        <a:p>
          <a:endParaRPr lang="en-US"/>
        </a:p>
      </dgm:t>
    </dgm:pt>
    <dgm:pt modelId="{73F3FA35-778E-49E0-B7AE-747F5B2DECE0}">
      <dgm:prSet phldrT="[Text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Standardization</a:t>
          </a:r>
          <a:endParaRPr lang="en-US" sz="1800" dirty="0"/>
        </a:p>
      </dgm:t>
    </dgm:pt>
    <dgm:pt modelId="{CD4FCDA5-172E-42A6-B68B-CD9BF7DF05D9}" type="parTrans" cxnId="{B15B782A-9A9D-4F5B-A6F0-A5E0A9D38496}">
      <dgm:prSet/>
      <dgm:spPr/>
      <dgm:t>
        <a:bodyPr/>
        <a:lstStyle/>
        <a:p>
          <a:endParaRPr lang="en-US"/>
        </a:p>
      </dgm:t>
    </dgm:pt>
    <dgm:pt modelId="{81D0351E-F6CF-4A7E-8BB5-310B5CF94C83}" type="sibTrans" cxnId="{B15B782A-9A9D-4F5B-A6F0-A5E0A9D38496}">
      <dgm:prSet/>
      <dgm:spPr/>
      <dgm:t>
        <a:bodyPr/>
        <a:lstStyle/>
        <a:p>
          <a:endParaRPr lang="en-US"/>
        </a:p>
      </dgm:t>
    </dgm:pt>
    <dgm:pt modelId="{B0ED39FA-B36C-4442-A59B-2687A10408A0}" type="pres">
      <dgm:prSet presAssocID="{26389D58-8A7F-45D6-85BE-749D8F841E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B3A5E64-7466-42BA-A9D7-3512BB468711}" type="pres">
      <dgm:prSet presAssocID="{B3DC2BF1-8144-41F0-8277-16C1904C92EA}" presName="centerShape" presStyleLbl="node0" presStyleIdx="0" presStyleCnt="1"/>
      <dgm:spPr/>
    </dgm:pt>
    <dgm:pt modelId="{2F315D14-6603-4DB3-9F1B-5E75244FCF0E}" type="pres">
      <dgm:prSet presAssocID="{B634CD11-9994-4291-851D-3A1CFD7FD71E}" presName="node" presStyleLbl="node1" presStyleIdx="0" presStyleCnt="4">
        <dgm:presLayoutVars>
          <dgm:bulletEnabled val="1"/>
        </dgm:presLayoutVars>
      </dgm:prSet>
      <dgm:spPr/>
    </dgm:pt>
    <dgm:pt modelId="{558CCA76-F0E5-4682-9DB2-E06FB0ACEC03}" type="pres">
      <dgm:prSet presAssocID="{B634CD11-9994-4291-851D-3A1CFD7FD71E}" presName="dummy" presStyleCnt="0"/>
      <dgm:spPr/>
    </dgm:pt>
    <dgm:pt modelId="{1EFEF705-FEFE-4583-8507-81CC03D6F799}" type="pres">
      <dgm:prSet presAssocID="{2306D662-B2B7-4608-85C2-4D0D530D6BE2}" presName="sibTrans" presStyleLbl="sibTrans2D1" presStyleIdx="0" presStyleCnt="4"/>
      <dgm:spPr/>
    </dgm:pt>
    <dgm:pt modelId="{CD776A72-C292-4615-A825-7D94AAAA5909}" type="pres">
      <dgm:prSet presAssocID="{7C9452DE-F148-43FD-97B0-99F8CA58287E}" presName="node" presStyleLbl="node1" presStyleIdx="1" presStyleCnt="4">
        <dgm:presLayoutVars>
          <dgm:bulletEnabled val="1"/>
        </dgm:presLayoutVars>
      </dgm:prSet>
      <dgm:spPr/>
    </dgm:pt>
    <dgm:pt modelId="{A19EBBA7-8167-47F9-A93D-C524B6C6BB3B}" type="pres">
      <dgm:prSet presAssocID="{7C9452DE-F148-43FD-97B0-99F8CA58287E}" presName="dummy" presStyleCnt="0"/>
      <dgm:spPr/>
    </dgm:pt>
    <dgm:pt modelId="{891E0B7E-996D-4EAA-9165-568A131D92B8}" type="pres">
      <dgm:prSet presAssocID="{DCDD0F4B-4939-447A-B28F-11FA060416EA}" presName="sibTrans" presStyleLbl="sibTrans2D1" presStyleIdx="1" presStyleCnt="4"/>
      <dgm:spPr/>
    </dgm:pt>
    <dgm:pt modelId="{91A17CE1-23E9-4ECE-9958-94D5C295022E}" type="pres">
      <dgm:prSet presAssocID="{73F3FA35-778E-49E0-B7AE-747F5B2DECE0}" presName="node" presStyleLbl="node1" presStyleIdx="2" presStyleCnt="4">
        <dgm:presLayoutVars>
          <dgm:bulletEnabled val="1"/>
        </dgm:presLayoutVars>
      </dgm:prSet>
      <dgm:spPr/>
    </dgm:pt>
    <dgm:pt modelId="{CF7D6F15-E228-49B9-9668-05D8D089F6BE}" type="pres">
      <dgm:prSet presAssocID="{73F3FA35-778E-49E0-B7AE-747F5B2DECE0}" presName="dummy" presStyleCnt="0"/>
      <dgm:spPr/>
    </dgm:pt>
    <dgm:pt modelId="{51459138-4ECE-4D55-BB15-CDD5D2E2519C}" type="pres">
      <dgm:prSet presAssocID="{81D0351E-F6CF-4A7E-8BB5-310B5CF94C83}" presName="sibTrans" presStyleLbl="sibTrans2D1" presStyleIdx="2" presStyleCnt="4"/>
      <dgm:spPr/>
    </dgm:pt>
    <dgm:pt modelId="{4A5324F7-82DC-4058-89DC-E2DCD9DEC211}" type="pres">
      <dgm:prSet presAssocID="{F59BB398-8BEF-49C1-B19C-9338698C45CD}" presName="node" presStyleLbl="node1" presStyleIdx="3" presStyleCnt="4">
        <dgm:presLayoutVars>
          <dgm:bulletEnabled val="1"/>
        </dgm:presLayoutVars>
      </dgm:prSet>
      <dgm:spPr/>
    </dgm:pt>
    <dgm:pt modelId="{BFD22EED-4DD0-4E9A-9885-51EF15F09CC7}" type="pres">
      <dgm:prSet presAssocID="{F59BB398-8BEF-49C1-B19C-9338698C45CD}" presName="dummy" presStyleCnt="0"/>
      <dgm:spPr/>
    </dgm:pt>
    <dgm:pt modelId="{24AA289E-9105-4368-A1EC-91AF8CF2BD08}" type="pres">
      <dgm:prSet presAssocID="{9A8724F4-50EA-43D3-B175-2F8C6DCF1C44}" presName="sibTrans" presStyleLbl="sibTrans2D1" presStyleIdx="3" presStyleCnt="4"/>
      <dgm:spPr/>
    </dgm:pt>
  </dgm:ptLst>
  <dgm:cxnLst>
    <dgm:cxn modelId="{9F8C041B-E133-4EF0-830F-1B706CC72625}" type="presOf" srcId="{73F3FA35-778E-49E0-B7AE-747F5B2DECE0}" destId="{91A17CE1-23E9-4ECE-9958-94D5C295022E}" srcOrd="0" destOrd="0" presId="urn:microsoft.com/office/officeart/2005/8/layout/radial6"/>
    <dgm:cxn modelId="{22021C1C-8182-4F15-A0E8-1C3D4670AF1A}" srcId="{B3DC2BF1-8144-41F0-8277-16C1904C92EA}" destId="{B634CD11-9994-4291-851D-3A1CFD7FD71E}" srcOrd="0" destOrd="0" parTransId="{20BC2543-44A7-4368-A4AA-7C5C1730A550}" sibTransId="{2306D662-B2B7-4608-85C2-4D0D530D6BE2}"/>
    <dgm:cxn modelId="{B15B782A-9A9D-4F5B-A6F0-A5E0A9D38496}" srcId="{B3DC2BF1-8144-41F0-8277-16C1904C92EA}" destId="{73F3FA35-778E-49E0-B7AE-747F5B2DECE0}" srcOrd="2" destOrd="0" parTransId="{CD4FCDA5-172E-42A6-B68B-CD9BF7DF05D9}" sibTransId="{81D0351E-F6CF-4A7E-8BB5-310B5CF94C83}"/>
    <dgm:cxn modelId="{C31C7149-A408-4815-98B0-9E3BAABFFFED}" type="presOf" srcId="{81D0351E-F6CF-4A7E-8BB5-310B5CF94C83}" destId="{51459138-4ECE-4D55-BB15-CDD5D2E2519C}" srcOrd="0" destOrd="0" presId="urn:microsoft.com/office/officeart/2005/8/layout/radial6"/>
    <dgm:cxn modelId="{ACDA9B6B-D8FC-4BA8-B70D-48DF73D12D4B}" type="presOf" srcId="{26389D58-8A7F-45D6-85BE-749D8F841E56}" destId="{B0ED39FA-B36C-4442-A59B-2687A10408A0}" srcOrd="0" destOrd="0" presId="urn:microsoft.com/office/officeart/2005/8/layout/radial6"/>
    <dgm:cxn modelId="{5D96B77A-741B-426B-901A-4FD46CD1D7DC}" type="presOf" srcId="{B3DC2BF1-8144-41F0-8277-16C1904C92EA}" destId="{AB3A5E64-7466-42BA-A9D7-3512BB468711}" srcOrd="0" destOrd="0" presId="urn:microsoft.com/office/officeart/2005/8/layout/radial6"/>
    <dgm:cxn modelId="{6EFA0C88-7FC0-494E-8C19-ECC6B9370B16}" type="presOf" srcId="{DCDD0F4B-4939-447A-B28F-11FA060416EA}" destId="{891E0B7E-996D-4EAA-9165-568A131D92B8}" srcOrd="0" destOrd="0" presId="urn:microsoft.com/office/officeart/2005/8/layout/radial6"/>
    <dgm:cxn modelId="{C485D399-9D5D-4A21-8F7F-A67488E9CD37}" type="presOf" srcId="{F59BB398-8BEF-49C1-B19C-9338698C45CD}" destId="{4A5324F7-82DC-4058-89DC-E2DCD9DEC211}" srcOrd="0" destOrd="0" presId="urn:microsoft.com/office/officeart/2005/8/layout/radial6"/>
    <dgm:cxn modelId="{F22FD8BA-FD62-4E23-ABD0-B5D459AF6410}" type="presOf" srcId="{7C9452DE-F148-43FD-97B0-99F8CA58287E}" destId="{CD776A72-C292-4615-A825-7D94AAAA5909}" srcOrd="0" destOrd="0" presId="urn:microsoft.com/office/officeart/2005/8/layout/radial6"/>
    <dgm:cxn modelId="{661479BC-2C5B-4B2B-B968-847BCC36B514}" type="presOf" srcId="{9A8724F4-50EA-43D3-B175-2F8C6DCF1C44}" destId="{24AA289E-9105-4368-A1EC-91AF8CF2BD08}" srcOrd="0" destOrd="0" presId="urn:microsoft.com/office/officeart/2005/8/layout/radial6"/>
    <dgm:cxn modelId="{F80382C1-B519-4D60-85F9-F09BA581E546}" srcId="{B3DC2BF1-8144-41F0-8277-16C1904C92EA}" destId="{F59BB398-8BEF-49C1-B19C-9338698C45CD}" srcOrd="3" destOrd="0" parTransId="{71668A19-7BEC-4A6F-BAD1-205D3792E609}" sibTransId="{9A8724F4-50EA-43D3-B175-2F8C6DCF1C44}"/>
    <dgm:cxn modelId="{C80D1ADA-E245-4594-BF81-F1C63DD23276}" srcId="{B3DC2BF1-8144-41F0-8277-16C1904C92EA}" destId="{7C9452DE-F148-43FD-97B0-99F8CA58287E}" srcOrd="1" destOrd="0" parTransId="{63193A21-7475-4499-A40E-53F8A514021A}" sibTransId="{DCDD0F4B-4939-447A-B28F-11FA060416EA}"/>
    <dgm:cxn modelId="{BEA750EA-80F2-4CA0-B172-8CE2098EA2F7}" type="presOf" srcId="{2306D662-B2B7-4608-85C2-4D0D530D6BE2}" destId="{1EFEF705-FEFE-4583-8507-81CC03D6F799}" srcOrd="0" destOrd="0" presId="urn:microsoft.com/office/officeart/2005/8/layout/radial6"/>
    <dgm:cxn modelId="{520970F9-7588-43FA-A817-35DE1D761786}" type="presOf" srcId="{B634CD11-9994-4291-851D-3A1CFD7FD71E}" destId="{2F315D14-6603-4DB3-9F1B-5E75244FCF0E}" srcOrd="0" destOrd="0" presId="urn:microsoft.com/office/officeart/2005/8/layout/radial6"/>
    <dgm:cxn modelId="{62485CFD-FE8B-43ED-972C-1D6F3FC44403}" srcId="{26389D58-8A7F-45D6-85BE-749D8F841E56}" destId="{B3DC2BF1-8144-41F0-8277-16C1904C92EA}" srcOrd="0" destOrd="0" parTransId="{54744578-4795-4936-9F9B-6DBB0D46E46B}" sibTransId="{0D2F52F4-708F-41B9-A661-7A0A6415D5A7}"/>
    <dgm:cxn modelId="{44781502-BCDF-4A41-AAD9-3996009ED473}" type="presParOf" srcId="{B0ED39FA-B36C-4442-A59B-2687A10408A0}" destId="{AB3A5E64-7466-42BA-A9D7-3512BB468711}" srcOrd="0" destOrd="0" presId="urn:microsoft.com/office/officeart/2005/8/layout/radial6"/>
    <dgm:cxn modelId="{6155A312-4296-4112-8701-7817E4F4849F}" type="presParOf" srcId="{B0ED39FA-B36C-4442-A59B-2687A10408A0}" destId="{2F315D14-6603-4DB3-9F1B-5E75244FCF0E}" srcOrd="1" destOrd="0" presId="urn:microsoft.com/office/officeart/2005/8/layout/radial6"/>
    <dgm:cxn modelId="{70B26471-7B99-4796-A1BB-BCBFC8C0FFF4}" type="presParOf" srcId="{B0ED39FA-B36C-4442-A59B-2687A10408A0}" destId="{558CCA76-F0E5-4682-9DB2-E06FB0ACEC03}" srcOrd="2" destOrd="0" presId="urn:microsoft.com/office/officeart/2005/8/layout/radial6"/>
    <dgm:cxn modelId="{E231280F-42E1-4B98-B727-1F2381AB392C}" type="presParOf" srcId="{B0ED39FA-B36C-4442-A59B-2687A10408A0}" destId="{1EFEF705-FEFE-4583-8507-81CC03D6F799}" srcOrd="3" destOrd="0" presId="urn:microsoft.com/office/officeart/2005/8/layout/radial6"/>
    <dgm:cxn modelId="{7FAB771C-0BD8-4085-A95B-7C8FB47E6A63}" type="presParOf" srcId="{B0ED39FA-B36C-4442-A59B-2687A10408A0}" destId="{CD776A72-C292-4615-A825-7D94AAAA5909}" srcOrd="4" destOrd="0" presId="urn:microsoft.com/office/officeart/2005/8/layout/radial6"/>
    <dgm:cxn modelId="{05176D2B-BB34-492E-ABDB-80F09AF22004}" type="presParOf" srcId="{B0ED39FA-B36C-4442-A59B-2687A10408A0}" destId="{A19EBBA7-8167-47F9-A93D-C524B6C6BB3B}" srcOrd="5" destOrd="0" presId="urn:microsoft.com/office/officeart/2005/8/layout/radial6"/>
    <dgm:cxn modelId="{D6DB1CF2-8600-49BF-B39D-A872723D1425}" type="presParOf" srcId="{B0ED39FA-B36C-4442-A59B-2687A10408A0}" destId="{891E0B7E-996D-4EAA-9165-568A131D92B8}" srcOrd="6" destOrd="0" presId="urn:microsoft.com/office/officeart/2005/8/layout/radial6"/>
    <dgm:cxn modelId="{E96D4688-1237-4BCD-BB92-C5CC81DEB33A}" type="presParOf" srcId="{B0ED39FA-B36C-4442-A59B-2687A10408A0}" destId="{91A17CE1-23E9-4ECE-9958-94D5C295022E}" srcOrd="7" destOrd="0" presId="urn:microsoft.com/office/officeart/2005/8/layout/radial6"/>
    <dgm:cxn modelId="{2C53B919-2F74-4940-8B68-E17377D33752}" type="presParOf" srcId="{B0ED39FA-B36C-4442-A59B-2687A10408A0}" destId="{CF7D6F15-E228-49B9-9668-05D8D089F6BE}" srcOrd="8" destOrd="0" presId="urn:microsoft.com/office/officeart/2005/8/layout/radial6"/>
    <dgm:cxn modelId="{F83D4819-2322-4E86-B47C-EBC608184979}" type="presParOf" srcId="{B0ED39FA-B36C-4442-A59B-2687A10408A0}" destId="{51459138-4ECE-4D55-BB15-CDD5D2E2519C}" srcOrd="9" destOrd="0" presId="urn:microsoft.com/office/officeart/2005/8/layout/radial6"/>
    <dgm:cxn modelId="{35111037-9731-4C67-BB35-9B248D6A5982}" type="presParOf" srcId="{B0ED39FA-B36C-4442-A59B-2687A10408A0}" destId="{4A5324F7-82DC-4058-89DC-E2DCD9DEC211}" srcOrd="10" destOrd="0" presId="urn:microsoft.com/office/officeart/2005/8/layout/radial6"/>
    <dgm:cxn modelId="{67346748-0496-48C4-BF9A-46A1F8D12BDF}" type="presParOf" srcId="{B0ED39FA-B36C-4442-A59B-2687A10408A0}" destId="{BFD22EED-4DD0-4E9A-9885-51EF15F09CC7}" srcOrd="11" destOrd="0" presId="urn:microsoft.com/office/officeart/2005/8/layout/radial6"/>
    <dgm:cxn modelId="{5E19852F-4194-4C58-83BF-F974CD372F8E}" type="presParOf" srcId="{B0ED39FA-B36C-4442-A59B-2687A10408A0}" destId="{24AA289E-9105-4368-A1EC-91AF8CF2BD0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CE8226-6761-4DF6-8B53-02EFF9A0558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74D033-A2CD-4859-A9E3-79BB9C35B8D4}">
      <dgm:prSet phldrT="[Text]"/>
      <dgm:spPr/>
      <dgm:t>
        <a:bodyPr/>
        <a:lstStyle/>
        <a:p>
          <a:r>
            <a:rPr lang="en-GB" dirty="0">
              <a:latin typeface="Arial Narrow" panose="020B0606020202030204" pitchFamily="34" charset="0"/>
            </a:rPr>
            <a:t>Research Services to Associations</a:t>
          </a:r>
          <a:endParaRPr lang="en-US" dirty="0">
            <a:latin typeface="Arial Narrow" panose="020B0606020202030204" pitchFamily="34" charset="0"/>
          </a:endParaRPr>
        </a:p>
      </dgm:t>
    </dgm:pt>
    <dgm:pt modelId="{2B2583B7-5F6C-45FC-8DF2-4B9C990E97C9}" type="parTrans" cxnId="{76D44664-4186-4016-AF39-C6C96216B174}">
      <dgm:prSet/>
      <dgm:spPr/>
      <dgm:t>
        <a:bodyPr/>
        <a:lstStyle/>
        <a:p>
          <a:endParaRPr lang="en-US"/>
        </a:p>
      </dgm:t>
    </dgm:pt>
    <dgm:pt modelId="{70F8E478-4480-4196-A642-91966C08E8C3}" type="sibTrans" cxnId="{76D44664-4186-4016-AF39-C6C96216B174}">
      <dgm:prSet/>
      <dgm:spPr/>
      <dgm:t>
        <a:bodyPr/>
        <a:lstStyle/>
        <a:p>
          <a:endParaRPr lang="en-US"/>
        </a:p>
      </dgm:t>
    </dgm:pt>
    <dgm:pt modelId="{7CD8BDB8-3D4A-4508-B9E5-AE471DC84FA9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+mn-cs"/>
            </a:rPr>
            <a:t>Market Research Training Program </a:t>
          </a:r>
          <a:endParaRPr lang="en-US" sz="2000" kern="1200" dirty="0">
            <a:solidFill>
              <a:prstClr val="white"/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380BAF4A-BA11-4431-B646-B48F975B49B9}" type="parTrans" cxnId="{E9C237FC-8C89-448D-A8D7-CFFCD3DBA893}">
      <dgm:prSet/>
      <dgm:spPr/>
      <dgm:t>
        <a:bodyPr/>
        <a:lstStyle/>
        <a:p>
          <a:endParaRPr lang="en-US"/>
        </a:p>
      </dgm:t>
    </dgm:pt>
    <dgm:pt modelId="{5FFA3C31-22C2-4E6E-8396-EA570A2B235D}" type="sibTrans" cxnId="{E9C237FC-8C89-448D-A8D7-CFFCD3DBA893}">
      <dgm:prSet/>
      <dgm:spPr/>
      <dgm:t>
        <a:bodyPr/>
        <a:lstStyle/>
        <a:p>
          <a:endParaRPr lang="en-US"/>
        </a:p>
      </dgm:t>
    </dgm:pt>
    <dgm:pt modelId="{6498F140-E0DF-4BC5-9729-ADBA82AE19C6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+mn-cs"/>
            </a:rPr>
            <a:t>‘‘Let’s Talk’’ program by MRA team</a:t>
          </a:r>
          <a:endParaRPr lang="en-US" sz="2000" kern="1200" dirty="0">
            <a:solidFill>
              <a:prstClr val="white"/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7CF68E96-C6FA-45F6-B94E-B5379433D077}" type="parTrans" cxnId="{D60AE6BD-BA3E-4874-9ECF-3272FEEF644B}">
      <dgm:prSet/>
      <dgm:spPr/>
      <dgm:t>
        <a:bodyPr/>
        <a:lstStyle/>
        <a:p>
          <a:endParaRPr lang="en-US"/>
        </a:p>
      </dgm:t>
    </dgm:pt>
    <dgm:pt modelId="{F2137195-8543-47FD-B686-0453AAC68AF2}" type="sibTrans" cxnId="{D60AE6BD-BA3E-4874-9ECF-3272FEEF644B}">
      <dgm:prSet/>
      <dgm:spPr/>
      <dgm:t>
        <a:bodyPr/>
        <a:lstStyle/>
        <a:p>
          <a:endParaRPr lang="en-US"/>
        </a:p>
      </dgm:t>
    </dgm:pt>
    <dgm:pt modelId="{506E8970-2539-4D07-9852-08BBD92383D0}">
      <dgm:prSet custT="1"/>
      <dgm:spPr/>
      <dgm:t>
        <a:bodyPr/>
        <a:lstStyle/>
        <a:p>
          <a:r>
            <a:rPr lang="en-US" sz="1500" kern="1200" dirty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rPr>
            <a:t>Associations to Associations service</a:t>
          </a:r>
        </a:p>
      </dgm:t>
    </dgm:pt>
    <dgm:pt modelId="{3F8D5F99-6570-43A9-A94F-9F302FDABD4C}" type="parTrans" cxnId="{9B17819E-E206-4DAC-9065-FBFCD63885D7}">
      <dgm:prSet/>
      <dgm:spPr/>
      <dgm:t>
        <a:bodyPr/>
        <a:lstStyle/>
        <a:p>
          <a:endParaRPr lang="en-US"/>
        </a:p>
      </dgm:t>
    </dgm:pt>
    <dgm:pt modelId="{05921911-B631-425C-A887-1E3DA6A33418}" type="sibTrans" cxnId="{9B17819E-E206-4DAC-9065-FBFCD63885D7}">
      <dgm:prSet/>
      <dgm:spPr/>
      <dgm:t>
        <a:bodyPr/>
        <a:lstStyle/>
        <a:p>
          <a:endParaRPr lang="en-US"/>
        </a:p>
      </dgm:t>
    </dgm:pt>
    <dgm:pt modelId="{6AD9583B-1BB7-4004-B622-ADE8D2BA11A3}">
      <dgm:prSet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rPr>
            <a:t>Young Researcher</a:t>
          </a:r>
          <a:endParaRPr lang="en-US" sz="1500" kern="1200" dirty="0">
            <a:solidFill>
              <a:prstClr val="black"/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6138C2F2-8D19-4A64-8F7D-70F6ABD89190}" type="parTrans" cxnId="{DE03EA46-E8E5-4CE6-9A5B-349254345B5B}">
      <dgm:prSet/>
      <dgm:spPr/>
      <dgm:t>
        <a:bodyPr/>
        <a:lstStyle/>
        <a:p>
          <a:endParaRPr lang="en-US"/>
        </a:p>
      </dgm:t>
    </dgm:pt>
    <dgm:pt modelId="{3F0B70DE-A7C3-4DD6-9778-7A6CF10E4DF7}" type="sibTrans" cxnId="{DE03EA46-E8E5-4CE6-9A5B-349254345B5B}">
      <dgm:prSet/>
      <dgm:spPr/>
      <dgm:t>
        <a:bodyPr/>
        <a:lstStyle/>
        <a:p>
          <a:endParaRPr lang="en-US"/>
        </a:p>
      </dgm:t>
    </dgm:pt>
    <dgm:pt modelId="{E99983EC-287C-4306-8663-599187667CDB}">
      <dgm:prSet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rPr>
            <a:t>A students who are interested in research market </a:t>
          </a:r>
        </a:p>
      </dgm:t>
    </dgm:pt>
    <dgm:pt modelId="{E90CC418-422F-4E7E-9556-3C97A4095740}" type="parTrans" cxnId="{4B397886-87B8-48BE-B4F9-31F6BCEF0B4D}">
      <dgm:prSet/>
      <dgm:spPr/>
      <dgm:t>
        <a:bodyPr/>
        <a:lstStyle/>
        <a:p>
          <a:endParaRPr lang="en-US"/>
        </a:p>
      </dgm:t>
    </dgm:pt>
    <dgm:pt modelId="{015C3942-4D1E-43E2-A8DC-D4F7CF4E0A90}" type="sibTrans" cxnId="{4B397886-87B8-48BE-B4F9-31F6BCEF0B4D}">
      <dgm:prSet/>
      <dgm:spPr/>
      <dgm:t>
        <a:bodyPr/>
        <a:lstStyle/>
        <a:p>
          <a:endParaRPr lang="en-US"/>
        </a:p>
      </dgm:t>
    </dgm:pt>
    <dgm:pt modelId="{C3EA8C98-5954-4B3B-AB3F-AC28BBCBD4D9}">
      <dgm:prSet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rPr>
            <a:t>Bimonthly</a:t>
          </a:r>
          <a:endParaRPr lang="en-US" sz="1500" kern="1200" dirty="0">
            <a:solidFill>
              <a:prstClr val="black"/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A82FF17A-7F99-4306-9D54-FD13A6237C60}" type="parTrans" cxnId="{C7145276-8941-4AB3-A584-2ADD606BAE1E}">
      <dgm:prSet/>
      <dgm:spPr/>
      <dgm:t>
        <a:bodyPr/>
        <a:lstStyle/>
        <a:p>
          <a:endParaRPr lang="en-US"/>
        </a:p>
      </dgm:t>
    </dgm:pt>
    <dgm:pt modelId="{A92EE9C0-2C48-492E-A0BA-1BE2258C7E37}" type="sibTrans" cxnId="{C7145276-8941-4AB3-A584-2ADD606BAE1E}">
      <dgm:prSet/>
      <dgm:spPr/>
      <dgm:t>
        <a:bodyPr/>
        <a:lstStyle/>
        <a:p>
          <a:endParaRPr lang="en-US"/>
        </a:p>
      </dgm:t>
    </dgm:pt>
    <dgm:pt modelId="{35D79A45-895A-4CAA-BEAB-6145AC231B3A}" type="pres">
      <dgm:prSet presAssocID="{C5CE8226-6761-4DF6-8B53-02EFF9A05589}" presName="Name0" presStyleCnt="0">
        <dgm:presLayoutVars>
          <dgm:dir/>
          <dgm:animLvl val="lvl"/>
          <dgm:resizeHandles val="exact"/>
        </dgm:presLayoutVars>
      </dgm:prSet>
      <dgm:spPr/>
    </dgm:pt>
    <dgm:pt modelId="{35D32EF2-CC11-4372-88A6-FBC2B171F107}" type="pres">
      <dgm:prSet presAssocID="{0E74D033-A2CD-4859-A9E3-79BB9C35B8D4}" presName="composite" presStyleCnt="0"/>
      <dgm:spPr/>
    </dgm:pt>
    <dgm:pt modelId="{EA7CD4AF-42CA-48C8-B77F-474132C225E1}" type="pres">
      <dgm:prSet presAssocID="{0E74D033-A2CD-4859-A9E3-79BB9C35B8D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3960A3B-866D-43EB-A91D-C966DB0875A9}" type="pres">
      <dgm:prSet presAssocID="{0E74D033-A2CD-4859-A9E3-79BB9C35B8D4}" presName="desTx" presStyleLbl="alignAccFollowNode1" presStyleIdx="0" presStyleCnt="3">
        <dgm:presLayoutVars>
          <dgm:bulletEnabled val="1"/>
        </dgm:presLayoutVars>
      </dgm:prSet>
      <dgm:spPr/>
    </dgm:pt>
    <dgm:pt modelId="{83308961-4C86-451E-889E-62593FBCC9BC}" type="pres">
      <dgm:prSet presAssocID="{70F8E478-4480-4196-A642-91966C08E8C3}" presName="space" presStyleCnt="0"/>
      <dgm:spPr/>
    </dgm:pt>
    <dgm:pt modelId="{FD6A863A-7763-4EB9-A2F7-938583A890F2}" type="pres">
      <dgm:prSet presAssocID="{7CD8BDB8-3D4A-4508-B9E5-AE471DC84FA9}" presName="composite" presStyleCnt="0"/>
      <dgm:spPr/>
    </dgm:pt>
    <dgm:pt modelId="{1E88162C-FB22-487C-AD66-83CD930642F6}" type="pres">
      <dgm:prSet presAssocID="{7CD8BDB8-3D4A-4508-B9E5-AE471DC84FA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D626BFF9-EBFA-476C-A410-859163A2F009}" type="pres">
      <dgm:prSet presAssocID="{7CD8BDB8-3D4A-4508-B9E5-AE471DC84FA9}" presName="desTx" presStyleLbl="alignAccFollowNode1" presStyleIdx="1" presStyleCnt="3">
        <dgm:presLayoutVars>
          <dgm:bulletEnabled val="1"/>
        </dgm:presLayoutVars>
      </dgm:prSet>
      <dgm:spPr/>
    </dgm:pt>
    <dgm:pt modelId="{F92FC652-104D-41CD-8D03-C29E21BB3C0B}" type="pres">
      <dgm:prSet presAssocID="{5FFA3C31-22C2-4E6E-8396-EA570A2B235D}" presName="space" presStyleCnt="0"/>
      <dgm:spPr/>
    </dgm:pt>
    <dgm:pt modelId="{05319FA5-BC14-4EBF-9D4C-6DD1D6CB2A78}" type="pres">
      <dgm:prSet presAssocID="{6498F140-E0DF-4BC5-9729-ADBA82AE19C6}" presName="composite" presStyleCnt="0"/>
      <dgm:spPr/>
    </dgm:pt>
    <dgm:pt modelId="{7D60CCE8-A926-4813-9486-14D663F64981}" type="pres">
      <dgm:prSet presAssocID="{6498F140-E0DF-4BC5-9729-ADBA82AE19C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2BFDB0E-79CD-42B3-A502-613C4AB65168}" type="pres">
      <dgm:prSet presAssocID="{6498F140-E0DF-4BC5-9729-ADBA82AE19C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5AE4A11-7C5E-424E-AEE6-D8B0A743CD94}" type="presOf" srcId="{C5CE8226-6761-4DF6-8B53-02EFF9A05589}" destId="{35D79A45-895A-4CAA-BEAB-6145AC231B3A}" srcOrd="0" destOrd="0" presId="urn:microsoft.com/office/officeart/2005/8/layout/hList1"/>
    <dgm:cxn modelId="{A305EB1D-8147-4F4E-819C-252BE1DA3AB4}" type="presOf" srcId="{E99983EC-287C-4306-8663-599187667CDB}" destId="{D626BFF9-EBFA-476C-A410-859163A2F009}" srcOrd="0" destOrd="1" presId="urn:microsoft.com/office/officeart/2005/8/layout/hList1"/>
    <dgm:cxn modelId="{76D44664-4186-4016-AF39-C6C96216B174}" srcId="{C5CE8226-6761-4DF6-8B53-02EFF9A05589}" destId="{0E74D033-A2CD-4859-A9E3-79BB9C35B8D4}" srcOrd="0" destOrd="0" parTransId="{2B2583B7-5F6C-45FC-8DF2-4B9C990E97C9}" sibTransId="{70F8E478-4480-4196-A642-91966C08E8C3}"/>
    <dgm:cxn modelId="{DE03EA46-E8E5-4CE6-9A5B-349254345B5B}" srcId="{7CD8BDB8-3D4A-4508-B9E5-AE471DC84FA9}" destId="{6AD9583B-1BB7-4004-B622-ADE8D2BA11A3}" srcOrd="0" destOrd="0" parTransId="{6138C2F2-8D19-4A64-8F7D-70F6ABD89190}" sibTransId="{3F0B70DE-A7C3-4DD6-9778-7A6CF10E4DF7}"/>
    <dgm:cxn modelId="{6ACAC66B-1111-4570-97C2-3B4AE5A5C8AC}" type="presOf" srcId="{6498F140-E0DF-4BC5-9729-ADBA82AE19C6}" destId="{7D60CCE8-A926-4813-9486-14D663F64981}" srcOrd="0" destOrd="0" presId="urn:microsoft.com/office/officeart/2005/8/layout/hList1"/>
    <dgm:cxn modelId="{816F1252-62AB-44DA-8730-45CA29A6933E}" type="presOf" srcId="{7CD8BDB8-3D4A-4508-B9E5-AE471DC84FA9}" destId="{1E88162C-FB22-487C-AD66-83CD930642F6}" srcOrd="0" destOrd="0" presId="urn:microsoft.com/office/officeart/2005/8/layout/hList1"/>
    <dgm:cxn modelId="{C7145276-8941-4AB3-A584-2ADD606BAE1E}" srcId="{6498F140-E0DF-4BC5-9729-ADBA82AE19C6}" destId="{C3EA8C98-5954-4B3B-AB3F-AC28BBCBD4D9}" srcOrd="0" destOrd="0" parTransId="{A82FF17A-7F99-4306-9D54-FD13A6237C60}" sibTransId="{A92EE9C0-2C48-492E-A0BA-1BE2258C7E37}"/>
    <dgm:cxn modelId="{4B397886-87B8-48BE-B4F9-31F6BCEF0B4D}" srcId="{7CD8BDB8-3D4A-4508-B9E5-AE471DC84FA9}" destId="{E99983EC-287C-4306-8663-599187667CDB}" srcOrd="1" destOrd="0" parTransId="{E90CC418-422F-4E7E-9556-3C97A4095740}" sibTransId="{015C3942-4D1E-43E2-A8DC-D4F7CF4E0A90}"/>
    <dgm:cxn modelId="{30F2CC9B-6018-4B26-AD6D-F2023CDFA62A}" type="presOf" srcId="{0E74D033-A2CD-4859-A9E3-79BB9C35B8D4}" destId="{EA7CD4AF-42CA-48C8-B77F-474132C225E1}" srcOrd="0" destOrd="0" presId="urn:microsoft.com/office/officeart/2005/8/layout/hList1"/>
    <dgm:cxn modelId="{9B17819E-E206-4DAC-9065-FBFCD63885D7}" srcId="{0E74D033-A2CD-4859-A9E3-79BB9C35B8D4}" destId="{506E8970-2539-4D07-9852-08BBD92383D0}" srcOrd="0" destOrd="0" parTransId="{3F8D5F99-6570-43A9-A94F-9F302FDABD4C}" sibTransId="{05921911-B631-425C-A887-1E3DA6A33418}"/>
    <dgm:cxn modelId="{718C09A3-74B2-4666-A4DE-CA52294939BA}" type="presOf" srcId="{C3EA8C98-5954-4B3B-AB3F-AC28BBCBD4D9}" destId="{F2BFDB0E-79CD-42B3-A502-613C4AB65168}" srcOrd="0" destOrd="0" presId="urn:microsoft.com/office/officeart/2005/8/layout/hList1"/>
    <dgm:cxn modelId="{D60AE6BD-BA3E-4874-9ECF-3272FEEF644B}" srcId="{C5CE8226-6761-4DF6-8B53-02EFF9A05589}" destId="{6498F140-E0DF-4BC5-9729-ADBA82AE19C6}" srcOrd="2" destOrd="0" parTransId="{7CF68E96-C6FA-45F6-B94E-B5379433D077}" sibTransId="{F2137195-8543-47FD-B686-0453AAC68AF2}"/>
    <dgm:cxn modelId="{A8E0E4BE-7075-4491-A153-7182F1CE3DD6}" type="presOf" srcId="{6AD9583B-1BB7-4004-B622-ADE8D2BA11A3}" destId="{D626BFF9-EBFA-476C-A410-859163A2F009}" srcOrd="0" destOrd="0" presId="urn:microsoft.com/office/officeart/2005/8/layout/hList1"/>
    <dgm:cxn modelId="{AD1FF4D9-E199-4FD9-B36F-B0F2D698117C}" type="presOf" srcId="{506E8970-2539-4D07-9852-08BBD92383D0}" destId="{B3960A3B-866D-43EB-A91D-C966DB0875A9}" srcOrd="0" destOrd="0" presId="urn:microsoft.com/office/officeart/2005/8/layout/hList1"/>
    <dgm:cxn modelId="{E9C237FC-8C89-448D-A8D7-CFFCD3DBA893}" srcId="{C5CE8226-6761-4DF6-8B53-02EFF9A05589}" destId="{7CD8BDB8-3D4A-4508-B9E5-AE471DC84FA9}" srcOrd="1" destOrd="0" parTransId="{380BAF4A-BA11-4431-B646-B48F975B49B9}" sibTransId="{5FFA3C31-22C2-4E6E-8396-EA570A2B235D}"/>
    <dgm:cxn modelId="{8B045E40-00CD-44AF-AC72-1365E0A86D1E}" type="presParOf" srcId="{35D79A45-895A-4CAA-BEAB-6145AC231B3A}" destId="{35D32EF2-CC11-4372-88A6-FBC2B171F107}" srcOrd="0" destOrd="0" presId="urn:microsoft.com/office/officeart/2005/8/layout/hList1"/>
    <dgm:cxn modelId="{ED12C5A7-AA16-430D-AE69-FA8C300E4993}" type="presParOf" srcId="{35D32EF2-CC11-4372-88A6-FBC2B171F107}" destId="{EA7CD4AF-42CA-48C8-B77F-474132C225E1}" srcOrd="0" destOrd="0" presId="urn:microsoft.com/office/officeart/2005/8/layout/hList1"/>
    <dgm:cxn modelId="{C95DFE98-59B6-4135-93BE-2849F4D24A95}" type="presParOf" srcId="{35D32EF2-CC11-4372-88A6-FBC2B171F107}" destId="{B3960A3B-866D-43EB-A91D-C966DB0875A9}" srcOrd="1" destOrd="0" presId="urn:microsoft.com/office/officeart/2005/8/layout/hList1"/>
    <dgm:cxn modelId="{B4D4D787-A716-40C6-985A-AE1D08C16C2A}" type="presParOf" srcId="{35D79A45-895A-4CAA-BEAB-6145AC231B3A}" destId="{83308961-4C86-451E-889E-62593FBCC9BC}" srcOrd="1" destOrd="0" presId="urn:microsoft.com/office/officeart/2005/8/layout/hList1"/>
    <dgm:cxn modelId="{8C8EC1D5-9E74-47ED-BE95-AA870971DDED}" type="presParOf" srcId="{35D79A45-895A-4CAA-BEAB-6145AC231B3A}" destId="{FD6A863A-7763-4EB9-A2F7-938583A890F2}" srcOrd="2" destOrd="0" presId="urn:microsoft.com/office/officeart/2005/8/layout/hList1"/>
    <dgm:cxn modelId="{78305053-0EC1-47BA-989D-94F1A9548CB6}" type="presParOf" srcId="{FD6A863A-7763-4EB9-A2F7-938583A890F2}" destId="{1E88162C-FB22-487C-AD66-83CD930642F6}" srcOrd="0" destOrd="0" presId="urn:microsoft.com/office/officeart/2005/8/layout/hList1"/>
    <dgm:cxn modelId="{BCA086B2-9F85-48E8-8369-34B822C2BA8C}" type="presParOf" srcId="{FD6A863A-7763-4EB9-A2F7-938583A890F2}" destId="{D626BFF9-EBFA-476C-A410-859163A2F009}" srcOrd="1" destOrd="0" presId="urn:microsoft.com/office/officeart/2005/8/layout/hList1"/>
    <dgm:cxn modelId="{B7326CE7-96B4-4B09-9E88-89E00483E5CE}" type="presParOf" srcId="{35D79A45-895A-4CAA-BEAB-6145AC231B3A}" destId="{F92FC652-104D-41CD-8D03-C29E21BB3C0B}" srcOrd="3" destOrd="0" presId="urn:microsoft.com/office/officeart/2005/8/layout/hList1"/>
    <dgm:cxn modelId="{26ADD45F-D5DD-4527-802F-D05870E758A0}" type="presParOf" srcId="{35D79A45-895A-4CAA-BEAB-6145AC231B3A}" destId="{05319FA5-BC14-4EBF-9D4C-6DD1D6CB2A78}" srcOrd="4" destOrd="0" presId="urn:microsoft.com/office/officeart/2005/8/layout/hList1"/>
    <dgm:cxn modelId="{82E01F64-A3E9-4299-9651-810A9B152B2D}" type="presParOf" srcId="{05319FA5-BC14-4EBF-9D4C-6DD1D6CB2A78}" destId="{7D60CCE8-A926-4813-9486-14D663F64981}" srcOrd="0" destOrd="0" presId="urn:microsoft.com/office/officeart/2005/8/layout/hList1"/>
    <dgm:cxn modelId="{CA208BBC-CE56-4A53-9D7A-4E6A3676BDBE}" type="presParOf" srcId="{05319FA5-BC14-4EBF-9D4C-6DD1D6CB2A78}" destId="{F2BFDB0E-79CD-42B3-A502-613C4AB6516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A289E-9105-4368-A1EC-91AF8CF2BD08}">
      <dsp:nvSpPr>
        <dsp:cNvPr id="0" name=""/>
        <dsp:cNvSpPr/>
      </dsp:nvSpPr>
      <dsp:spPr>
        <a:xfrm>
          <a:off x="942579" y="566028"/>
          <a:ext cx="3769608" cy="3769608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59138-4ECE-4D55-BB15-CDD5D2E2519C}">
      <dsp:nvSpPr>
        <dsp:cNvPr id="0" name=""/>
        <dsp:cNvSpPr/>
      </dsp:nvSpPr>
      <dsp:spPr>
        <a:xfrm>
          <a:off x="942579" y="566028"/>
          <a:ext cx="3769608" cy="3769608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E0B7E-996D-4EAA-9165-568A131D92B8}">
      <dsp:nvSpPr>
        <dsp:cNvPr id="0" name=""/>
        <dsp:cNvSpPr/>
      </dsp:nvSpPr>
      <dsp:spPr>
        <a:xfrm>
          <a:off x="942579" y="566028"/>
          <a:ext cx="3769608" cy="3769608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EF705-FEFE-4583-8507-81CC03D6F799}">
      <dsp:nvSpPr>
        <dsp:cNvPr id="0" name=""/>
        <dsp:cNvSpPr/>
      </dsp:nvSpPr>
      <dsp:spPr>
        <a:xfrm>
          <a:off x="942579" y="566028"/>
          <a:ext cx="3769608" cy="3769608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A5E64-7466-42BA-A9D7-3512BB468711}">
      <dsp:nvSpPr>
        <dsp:cNvPr id="0" name=""/>
        <dsp:cNvSpPr/>
      </dsp:nvSpPr>
      <dsp:spPr>
        <a:xfrm>
          <a:off x="1959012" y="1582461"/>
          <a:ext cx="1736742" cy="17367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b="1" kern="1200" dirty="0"/>
            <a:t>MRA </a:t>
          </a:r>
          <a:r>
            <a:rPr lang="en-US" sz="1800" b="1" kern="1200" dirty="0"/>
            <a:t>Four Committees</a:t>
          </a:r>
          <a:endParaRPr lang="en-US" sz="1800" kern="1200" dirty="0"/>
        </a:p>
      </dsp:txBody>
      <dsp:txXfrm>
        <a:off x="2213352" y="1836801"/>
        <a:ext cx="1228062" cy="1228062"/>
      </dsp:txXfrm>
    </dsp:sp>
    <dsp:sp modelId="{2F315D14-6603-4DB3-9F1B-5E75244FCF0E}">
      <dsp:nvSpPr>
        <dsp:cNvPr id="0" name=""/>
        <dsp:cNvSpPr/>
      </dsp:nvSpPr>
      <dsp:spPr>
        <a:xfrm>
          <a:off x="2219523" y="1934"/>
          <a:ext cx="1215719" cy="121571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Org &amp; Info</a:t>
          </a:r>
        </a:p>
      </dsp:txBody>
      <dsp:txXfrm>
        <a:off x="2397561" y="179972"/>
        <a:ext cx="859643" cy="859643"/>
      </dsp:txXfrm>
    </dsp:sp>
    <dsp:sp modelId="{CD776A72-C292-4615-A825-7D94AAAA5909}">
      <dsp:nvSpPr>
        <dsp:cNvPr id="0" name=""/>
        <dsp:cNvSpPr/>
      </dsp:nvSpPr>
      <dsp:spPr>
        <a:xfrm>
          <a:off x="4060561" y="1842973"/>
          <a:ext cx="1215719" cy="1215719"/>
        </a:xfrm>
        <a:prstGeom prst="ellipse">
          <a:avLst/>
        </a:prstGeom>
        <a:solidFill>
          <a:srgbClr val="5F5BA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Education</a:t>
          </a:r>
          <a:endParaRPr lang="en-US" sz="1800" kern="1200" dirty="0"/>
        </a:p>
      </dsp:txBody>
      <dsp:txXfrm>
        <a:off x="4238599" y="2021011"/>
        <a:ext cx="859643" cy="859643"/>
      </dsp:txXfrm>
    </dsp:sp>
    <dsp:sp modelId="{91A17CE1-23E9-4ECE-9958-94D5C295022E}">
      <dsp:nvSpPr>
        <dsp:cNvPr id="0" name=""/>
        <dsp:cNvSpPr/>
      </dsp:nvSpPr>
      <dsp:spPr>
        <a:xfrm>
          <a:off x="2219523" y="3684011"/>
          <a:ext cx="1215719" cy="121571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Standardization</a:t>
          </a:r>
          <a:endParaRPr lang="en-US" sz="1800" kern="1200" dirty="0"/>
        </a:p>
      </dsp:txBody>
      <dsp:txXfrm>
        <a:off x="2397561" y="3862049"/>
        <a:ext cx="859643" cy="859643"/>
      </dsp:txXfrm>
    </dsp:sp>
    <dsp:sp modelId="{4A5324F7-82DC-4058-89DC-E2DCD9DEC211}">
      <dsp:nvSpPr>
        <dsp:cNvPr id="0" name=""/>
        <dsp:cNvSpPr/>
      </dsp:nvSpPr>
      <dsp:spPr>
        <a:xfrm>
          <a:off x="378485" y="1842973"/>
          <a:ext cx="1215719" cy="1215719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Advocacy</a:t>
          </a:r>
          <a:endParaRPr lang="en-US" sz="1800" kern="1200" dirty="0"/>
        </a:p>
      </dsp:txBody>
      <dsp:txXfrm>
        <a:off x="556523" y="2021011"/>
        <a:ext cx="859643" cy="8596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CD4AF-42CA-48C8-B77F-474132C225E1}">
      <dsp:nvSpPr>
        <dsp:cNvPr id="0" name=""/>
        <dsp:cNvSpPr/>
      </dsp:nvSpPr>
      <dsp:spPr>
        <a:xfrm>
          <a:off x="2571" y="926057"/>
          <a:ext cx="2507456" cy="827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rial Narrow" panose="020B0606020202030204" pitchFamily="34" charset="0"/>
            </a:rPr>
            <a:t>Research Services to Associations</a:t>
          </a:r>
          <a:endParaRPr lang="en-US" sz="2400" kern="1200" dirty="0">
            <a:latin typeface="Arial Narrow" panose="020B0606020202030204" pitchFamily="34" charset="0"/>
          </a:endParaRPr>
        </a:p>
      </dsp:txBody>
      <dsp:txXfrm>
        <a:off x="2571" y="926057"/>
        <a:ext cx="2507456" cy="827604"/>
      </dsp:txXfrm>
    </dsp:sp>
    <dsp:sp modelId="{B3960A3B-866D-43EB-A91D-C966DB0875A9}">
      <dsp:nvSpPr>
        <dsp:cNvPr id="0" name=""/>
        <dsp:cNvSpPr/>
      </dsp:nvSpPr>
      <dsp:spPr>
        <a:xfrm>
          <a:off x="2571" y="1753662"/>
          <a:ext cx="2507456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rPr>
            <a:t>Associations to Associations service</a:t>
          </a:r>
        </a:p>
      </dsp:txBody>
      <dsp:txXfrm>
        <a:off x="2571" y="1753662"/>
        <a:ext cx="2507456" cy="1054080"/>
      </dsp:txXfrm>
    </dsp:sp>
    <dsp:sp modelId="{1E88162C-FB22-487C-AD66-83CD930642F6}">
      <dsp:nvSpPr>
        <dsp:cNvPr id="0" name=""/>
        <dsp:cNvSpPr/>
      </dsp:nvSpPr>
      <dsp:spPr>
        <a:xfrm>
          <a:off x="2861071" y="926057"/>
          <a:ext cx="2507456" cy="827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+mn-cs"/>
            </a:rPr>
            <a:t>Market Research Training Program </a:t>
          </a:r>
          <a:endParaRPr lang="en-US" sz="2000" kern="1200" dirty="0">
            <a:solidFill>
              <a:prstClr val="white"/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2861071" y="926057"/>
        <a:ext cx="2507456" cy="827604"/>
      </dsp:txXfrm>
    </dsp:sp>
    <dsp:sp modelId="{D626BFF9-EBFA-476C-A410-859163A2F009}">
      <dsp:nvSpPr>
        <dsp:cNvPr id="0" name=""/>
        <dsp:cNvSpPr/>
      </dsp:nvSpPr>
      <dsp:spPr>
        <a:xfrm>
          <a:off x="2861071" y="1753662"/>
          <a:ext cx="2507456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rPr>
            <a:t>Young Researcher</a:t>
          </a:r>
          <a:endParaRPr lang="en-US" sz="1500" kern="1200" dirty="0">
            <a:solidFill>
              <a:prstClr val="black"/>
            </a:solidFill>
            <a:latin typeface="Arial Narrow" panose="020B0606020202030204" pitchFamily="34" charset="0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rPr>
            <a:t>A students who are interested in research market </a:t>
          </a:r>
        </a:p>
      </dsp:txBody>
      <dsp:txXfrm>
        <a:off x="2861071" y="1753662"/>
        <a:ext cx="2507456" cy="1054080"/>
      </dsp:txXfrm>
    </dsp:sp>
    <dsp:sp modelId="{7D60CCE8-A926-4813-9486-14D663F64981}">
      <dsp:nvSpPr>
        <dsp:cNvPr id="0" name=""/>
        <dsp:cNvSpPr/>
      </dsp:nvSpPr>
      <dsp:spPr>
        <a:xfrm>
          <a:off x="5719571" y="926057"/>
          <a:ext cx="2507456" cy="827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+mn-cs"/>
            </a:rPr>
            <a:t>‘‘Let’s Talk’’ program by MRA team</a:t>
          </a:r>
          <a:endParaRPr lang="en-US" sz="2000" kern="1200" dirty="0">
            <a:solidFill>
              <a:prstClr val="white"/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5719571" y="926057"/>
        <a:ext cx="2507456" cy="827604"/>
      </dsp:txXfrm>
    </dsp:sp>
    <dsp:sp modelId="{F2BFDB0E-79CD-42B3-A502-613C4AB65168}">
      <dsp:nvSpPr>
        <dsp:cNvPr id="0" name=""/>
        <dsp:cNvSpPr/>
      </dsp:nvSpPr>
      <dsp:spPr>
        <a:xfrm>
          <a:off x="5719571" y="1753662"/>
          <a:ext cx="2507456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rPr>
            <a:t>Bimonthly</a:t>
          </a:r>
          <a:endParaRPr lang="en-US" sz="1500" kern="1200" dirty="0">
            <a:solidFill>
              <a:prstClr val="black"/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5719571" y="1753662"/>
        <a:ext cx="2507456" cy="10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6239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B4EA1-1311-47A9-8601-4101546CE8D8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514350"/>
            <a:ext cx="343058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87" y="3257550"/>
            <a:ext cx="745109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6239" y="6513513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B6AD3-A6E6-45FA-93AC-274572AC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4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68264"/>
            <a:ext cx="6858000" cy="235075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488997"/>
            <a:ext cx="6858000" cy="11644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object 4"/>
          <p:cNvSpPr>
            <a:spLocks noChangeAspect="1"/>
          </p:cNvSpPr>
          <p:nvPr userDrawn="1"/>
        </p:nvSpPr>
        <p:spPr>
          <a:xfrm>
            <a:off x="3234690" y="577556"/>
            <a:ext cx="2674620" cy="2420733"/>
          </a:xfrm>
          <a:prstGeom prst="rect">
            <a:avLst/>
          </a:prstGeom>
          <a:blipFill>
            <a:blip r:embed="rId2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162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162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4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2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48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8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5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9" y="496955"/>
            <a:ext cx="7886700" cy="2852737"/>
          </a:xfrm>
        </p:spPr>
        <p:txBody>
          <a:bodyPr anchor="b"/>
          <a:lstStyle>
            <a:lvl1pPr algn="ctr">
              <a:defRPr sz="4500" b="1" baseline="0"/>
            </a:lvl1pPr>
          </a:lstStyle>
          <a:p>
            <a:endParaRPr lang="en-US" dirty="0"/>
          </a:p>
        </p:txBody>
      </p:sp>
      <p:sp>
        <p:nvSpPr>
          <p:cNvPr id="4" name="object 4"/>
          <p:cNvSpPr>
            <a:spLocks noChangeAspect="1"/>
          </p:cNvSpPr>
          <p:nvPr userDrawn="1"/>
        </p:nvSpPr>
        <p:spPr>
          <a:xfrm>
            <a:off x="3215489" y="3426694"/>
            <a:ext cx="2674620" cy="2420733"/>
          </a:xfrm>
          <a:prstGeom prst="rect">
            <a:avLst/>
          </a:prstGeom>
          <a:blipFill>
            <a:blip r:embed="rId2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162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162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60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363" y="76368"/>
            <a:ext cx="6835987" cy="9535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object 4"/>
          <p:cNvSpPr>
            <a:spLocks noChangeAspect="1"/>
          </p:cNvSpPr>
          <p:nvPr userDrawn="1"/>
        </p:nvSpPr>
        <p:spPr>
          <a:xfrm>
            <a:off x="534805" y="78928"/>
            <a:ext cx="1050713" cy="950976"/>
          </a:xfrm>
          <a:prstGeom prst="rect">
            <a:avLst/>
          </a:prstGeom>
          <a:blipFill>
            <a:blip r:embed="rId2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162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162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79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62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02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78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27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57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9DB3A-BA4F-432E-9DBF-A691F3D9A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D5384-F84B-4E97-A31A-9CF62B885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3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2" r:id="rId14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DC68D0-801D-4114-AC28-610E0A07F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068264"/>
            <a:ext cx="7239000" cy="2350759"/>
          </a:xfrm>
        </p:spPr>
        <p:txBody>
          <a:bodyPr anchor="ctr">
            <a:normAutofit/>
          </a:bodyPr>
          <a:lstStyle/>
          <a:p>
            <a:r>
              <a:rPr lang="en-US" sz="6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MRA’S FUTURE PLAN</a:t>
            </a:r>
            <a:br>
              <a:rPr lang="en-US" sz="6000" b="1" dirty="0">
                <a:solidFill>
                  <a:schemeClr val="accent5"/>
                </a:solidFill>
              </a:rPr>
            </a:b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 2022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7880F1C-1C66-48DD-B44D-1E2729A672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Presented by:</a:t>
            </a:r>
          </a:p>
          <a:p>
            <a:r>
              <a:rPr lang="en-US" dirty="0" err="1"/>
              <a:t>Daw</a:t>
            </a:r>
            <a:r>
              <a:rPr lang="en-US" dirty="0"/>
              <a:t> </a:t>
            </a:r>
            <a:r>
              <a:rPr lang="en-US" dirty="0" err="1"/>
              <a:t>Sabei</a:t>
            </a:r>
            <a:r>
              <a:rPr lang="en-US" dirty="0"/>
              <a:t> Aung  – Director </a:t>
            </a:r>
          </a:p>
          <a:p>
            <a:r>
              <a:rPr lang="en-US" dirty="0"/>
              <a:t>Nielsen Media Myanmar Ltd.,</a:t>
            </a:r>
          </a:p>
        </p:txBody>
      </p:sp>
    </p:spTree>
    <p:extLst>
      <p:ext uri="{BB962C8B-B14F-4D97-AF65-F5344CB8AC3E}">
        <p14:creationId xmlns:p14="http://schemas.microsoft.com/office/powerpoint/2010/main" val="320989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3DCE9C8-7DC6-4556-9993-A7BFC8F75700}"/>
              </a:ext>
            </a:extLst>
          </p:cNvPr>
          <p:cNvSpPr/>
          <p:nvPr/>
        </p:nvSpPr>
        <p:spPr>
          <a:xfrm>
            <a:off x="5334000" y="5257800"/>
            <a:ext cx="3200400" cy="1447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2425657"/>
              </p:ext>
            </p:extLst>
          </p:nvPr>
        </p:nvGraphicFramePr>
        <p:xfrm>
          <a:off x="-228600" y="1946174"/>
          <a:ext cx="5654767" cy="4901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5461727" y="1696267"/>
            <a:ext cx="308489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latin typeface="Arial Narrow" panose="020B0606020202030204" pitchFamily="34" charset="0"/>
              </a:rPr>
              <a:t>Tasks-</a:t>
            </a:r>
            <a:r>
              <a:rPr lang="en-US" sz="2400" dirty="0"/>
              <a:t> </a:t>
            </a:r>
            <a:r>
              <a:rPr lang="my-MM" sz="1500" dirty="0">
                <a:latin typeface="Arial Narrow" panose="020B0606020202030204" pitchFamily="34" charset="0"/>
              </a:rPr>
              <a:t>Arrange trainings</a:t>
            </a:r>
            <a:r>
              <a:rPr lang="en-US" sz="1500" dirty="0">
                <a:latin typeface="Arial Narrow" panose="020B0606020202030204" pitchFamily="34" charset="0"/>
              </a:rPr>
              <a:t>, </a:t>
            </a:r>
            <a:r>
              <a:rPr lang="ar-SA" sz="1500" dirty="0">
                <a:latin typeface="Arial Narrow" panose="020B0606020202030204" pitchFamily="34" charset="0"/>
              </a:rPr>
              <a:t> </a:t>
            </a:r>
            <a:r>
              <a:rPr lang="my-MM" sz="1500" dirty="0">
                <a:latin typeface="Arial Narrow" panose="020B0606020202030204" pitchFamily="34" charset="0"/>
              </a:rPr>
              <a:t>Publish research articles</a:t>
            </a:r>
            <a:r>
              <a:rPr lang="en-US" sz="1500" dirty="0">
                <a:latin typeface="Arial Narrow" panose="020B0606020202030204" pitchFamily="34" charset="0"/>
              </a:rPr>
              <a:t>, </a:t>
            </a:r>
            <a:r>
              <a:rPr lang="ar-SA" sz="1500" dirty="0">
                <a:latin typeface="Arial Narrow" panose="020B0606020202030204" pitchFamily="34" charset="0"/>
              </a:rPr>
              <a:t> </a:t>
            </a:r>
            <a:r>
              <a:rPr lang="my-MM" sz="1500" dirty="0">
                <a:latin typeface="Arial Narrow" panose="020B0606020202030204" pitchFamily="34" charset="0"/>
              </a:rPr>
              <a:t>Give awards and grants to research scholars</a:t>
            </a:r>
            <a:r>
              <a:rPr lang="en-US" sz="1500" dirty="0">
                <a:latin typeface="Arial Narrow" panose="020B0606020202030204" pitchFamily="34" charset="0"/>
              </a:rPr>
              <a:t>, </a:t>
            </a:r>
            <a:r>
              <a:rPr lang="ar-SA" sz="1500" dirty="0">
                <a:latin typeface="Arial Narrow" panose="020B0606020202030204" pitchFamily="34" charset="0"/>
              </a:rPr>
              <a:t> </a:t>
            </a:r>
            <a:r>
              <a:rPr lang="my-MM" sz="1500" dirty="0">
                <a:latin typeface="Arial Narrow" panose="020B0606020202030204" pitchFamily="34" charset="0"/>
              </a:rPr>
              <a:t>Connect and cooperate with educational associations to exchange industry information </a:t>
            </a:r>
            <a:r>
              <a:rPr lang="en-US" sz="1500" dirty="0">
                <a:latin typeface="Arial Narrow" panose="020B0606020202030204" pitchFamily="34" charset="0"/>
              </a:rPr>
              <a:t>, </a:t>
            </a:r>
            <a:r>
              <a:rPr lang="ar-SA" sz="1500" dirty="0">
                <a:latin typeface="Arial Narrow" panose="020B0606020202030204" pitchFamily="34" charset="0"/>
              </a:rPr>
              <a:t> </a:t>
            </a:r>
            <a:r>
              <a:rPr lang="my-MM" sz="1500" dirty="0">
                <a:latin typeface="Arial Narrow" panose="020B0606020202030204" pitchFamily="34" charset="0"/>
              </a:rPr>
              <a:t>Hold seminars and workshops</a:t>
            </a:r>
            <a:r>
              <a:rPr lang="en-US" sz="1500" dirty="0">
                <a:latin typeface="Arial Narrow" panose="020B0606020202030204" pitchFamily="34" charset="0"/>
              </a:rPr>
              <a:t>.</a:t>
            </a:r>
          </a:p>
          <a:p>
            <a:pPr lvl="0"/>
            <a:endParaRPr lang="en-US" sz="500" dirty="0"/>
          </a:p>
          <a:p>
            <a:pPr marL="216694" lvl="1" indent="-216694">
              <a:spcAft>
                <a:spcPts val="450"/>
              </a:spcAft>
              <a:buFont typeface="Arial Narrow" panose="020B0606020202030204" pitchFamily="34" charset="0"/>
              <a:buChar char="─"/>
            </a:pPr>
            <a:r>
              <a:rPr lang="en-US" sz="1500" dirty="0">
                <a:latin typeface="Arial Narrow" panose="020B0606020202030204" pitchFamily="34" charset="0"/>
              </a:rPr>
              <a:t>Contributed for Myanmar Statistics Forum, November 2018</a:t>
            </a:r>
          </a:p>
          <a:p>
            <a:pPr marL="216694" lvl="1" indent="-216694">
              <a:spcAft>
                <a:spcPts val="450"/>
              </a:spcAft>
              <a:buFont typeface="Arial Narrow" panose="020B0606020202030204" pitchFamily="34" charset="0"/>
              <a:buChar char="─"/>
            </a:pPr>
            <a:r>
              <a:rPr lang="en-US" sz="1500" dirty="0">
                <a:latin typeface="Arial Narrow" panose="020B0606020202030204" pitchFamily="34" charset="0"/>
              </a:rPr>
              <a:t>Basic Concept of Research Training, August 2019 </a:t>
            </a:r>
          </a:p>
          <a:p>
            <a:pPr marL="216694" lvl="1" indent="-216694">
              <a:spcAft>
                <a:spcPts val="450"/>
              </a:spcAft>
              <a:buFont typeface="Arial Narrow" panose="020B0606020202030204" pitchFamily="34" charset="0"/>
              <a:buChar char="─"/>
            </a:pPr>
            <a:r>
              <a:rPr lang="en-US" sz="1500" dirty="0">
                <a:latin typeface="Arial Narrow" panose="020B0606020202030204" pitchFamily="34" charset="0"/>
              </a:rPr>
              <a:t>ESOMAR Training - Master Class (24</a:t>
            </a:r>
            <a:r>
              <a:rPr lang="en-US" sz="1500" baseline="30000" dirty="0">
                <a:latin typeface="Arial Narrow" panose="020B0606020202030204" pitchFamily="34" charset="0"/>
              </a:rPr>
              <a:t>th</a:t>
            </a:r>
            <a:r>
              <a:rPr lang="en-US" sz="1500" dirty="0">
                <a:latin typeface="Arial Narrow" panose="020B0606020202030204" pitchFamily="34" charset="0"/>
              </a:rPr>
              <a:t> October 2019)</a:t>
            </a:r>
          </a:p>
          <a:p>
            <a:pPr marL="0" lvl="1">
              <a:spcAft>
                <a:spcPts val="450"/>
              </a:spcAft>
            </a:pPr>
            <a:endParaRPr lang="en-US" sz="1400" dirty="0">
              <a:latin typeface="Arial Narrow" panose="020B0606020202030204" pitchFamily="34" charset="0"/>
            </a:endParaRPr>
          </a:p>
          <a:p>
            <a:pPr marL="216694" lvl="1" indent="-216694">
              <a:spcAft>
                <a:spcPts val="450"/>
              </a:spcAft>
              <a:buFont typeface="Arial Narrow" panose="020B0606020202030204" pitchFamily="34" charset="0"/>
              <a:buChar char="─"/>
            </a:pPr>
            <a:r>
              <a:rPr lang="en-US" sz="1500" dirty="0">
                <a:latin typeface="Arial Narrow" panose="020B0606020202030204" pitchFamily="34" charset="0"/>
              </a:rPr>
              <a:t>ESOMAR Training- University of Georgia (2022)</a:t>
            </a:r>
          </a:p>
          <a:p>
            <a:pPr marL="216694" lvl="1" indent="-216694">
              <a:spcAft>
                <a:spcPts val="450"/>
              </a:spcAft>
              <a:buFont typeface="Arial Narrow" panose="020B0606020202030204" pitchFamily="34" charset="0"/>
              <a:buChar char="─"/>
            </a:pPr>
            <a:r>
              <a:rPr lang="en-US" sz="1500" dirty="0">
                <a:latin typeface="Arial Narrow" panose="020B0606020202030204" pitchFamily="34" charset="0"/>
              </a:rPr>
              <a:t>Knowledge Sharing – </a:t>
            </a:r>
            <a:r>
              <a:rPr lang="en-GB" sz="1500" dirty="0">
                <a:latin typeface="Arial Narrow" panose="020B0606020202030204" pitchFamily="34" charset="0"/>
              </a:rPr>
              <a:t>‘‘Let’s Talk’’ program by MRA team(Bimonthly)Under Planning</a:t>
            </a:r>
          </a:p>
          <a:p>
            <a:pPr marL="216694" lvl="1" indent="-216694">
              <a:spcAft>
                <a:spcPts val="450"/>
              </a:spcAft>
              <a:buFont typeface="Arial Narrow" panose="020B0606020202030204" pitchFamily="34" charset="0"/>
              <a:buChar char="─"/>
            </a:pPr>
            <a:endParaRPr lang="en-US" sz="1600" dirty="0"/>
          </a:p>
        </p:txBody>
      </p:sp>
      <p:sp>
        <p:nvSpPr>
          <p:cNvPr id="7" name="object 4"/>
          <p:cNvSpPr>
            <a:spLocks noChangeAspect="1"/>
          </p:cNvSpPr>
          <p:nvPr/>
        </p:nvSpPr>
        <p:spPr>
          <a:xfrm>
            <a:off x="98658" y="12825"/>
            <a:ext cx="2743200" cy="1862103"/>
          </a:xfrm>
          <a:prstGeom prst="rect">
            <a:avLst/>
          </a:prstGeom>
          <a:blipFill>
            <a:blip r:embed="rId7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162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162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56826F-B4A8-4F56-A64C-49189D451F2C}"/>
              </a:ext>
            </a:extLst>
          </p:cNvPr>
          <p:cNvSpPr txBox="1"/>
          <p:nvPr/>
        </p:nvSpPr>
        <p:spPr>
          <a:xfrm>
            <a:off x="5400767" y="1106645"/>
            <a:ext cx="3438433" cy="369332"/>
          </a:xfrm>
          <a:prstGeom prst="rect">
            <a:avLst/>
          </a:prstGeom>
          <a:solidFill>
            <a:srgbClr val="5F5BAE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Committee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95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04DD-EFBB-4ADC-AADC-0DDDA9E83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407469"/>
            <a:ext cx="6835987" cy="95353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MRA’s Education Committee Future Plan in 2022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A5297B2-A421-4ACA-A415-0909281BC6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576032"/>
              </p:ext>
            </p:extLst>
          </p:nvPr>
        </p:nvGraphicFramePr>
        <p:xfrm>
          <a:off x="609600" y="990600"/>
          <a:ext cx="82296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2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16BD-3BCB-4D8A-A5E7-5C472EDFB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174027"/>
            <a:ext cx="6192520" cy="953536"/>
          </a:xfrm>
        </p:spPr>
        <p:txBody>
          <a:bodyPr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Principles of Market Research Course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2B7CCC-809F-47E8-803B-451AD2BD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227823"/>
            <a:ext cx="4962615" cy="4525963"/>
          </a:xfrm>
        </p:spPr>
        <p:txBody>
          <a:bodyPr>
            <a:normAutofit fontScale="92500" lnSpcReduction="20000"/>
          </a:bodyPr>
          <a:lstStyle/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Introduction to Market Research and the Research Process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Market Research Design and Data Identification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Sampling in Market Research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Qualitative Market Research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Quantitative Data Collection Methods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Measurement and Questionnaire Design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Introduction to Data Analysis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Advanced Analytic Techniques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Working with Secondary Data: Syndicated and Big Data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Communicating Research Results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Global Market Research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Emerging Methods and the Future of Market Research</a:t>
            </a:r>
          </a:p>
          <a:p>
            <a:pPr marL="400050" lvl="0" indent="-400050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Ethical and Legal Issues in Market Research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F9A5A2-CBB6-4E11-9BE9-E46DB0930682}"/>
              </a:ext>
            </a:extLst>
          </p:cNvPr>
          <p:cNvSpPr/>
          <p:nvPr/>
        </p:nvSpPr>
        <p:spPr>
          <a:xfrm>
            <a:off x="5410200" y="1008623"/>
            <a:ext cx="3733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US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263525" lvl="0" indent="-180975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400" b="1" i="1" dirty="0">
              <a:solidFill>
                <a:schemeClr val="tx2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263525" lvl="0" indent="-180975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i="1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Anyone interested in strengthening their core skills in market research </a:t>
            </a:r>
            <a:r>
              <a:rPr lang="en-US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(new and mid-level)</a:t>
            </a:r>
          </a:p>
          <a:p>
            <a:pPr marL="263525" lvl="0" indent="-180975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i="1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Experienced market researchers </a:t>
            </a:r>
            <a:r>
              <a:rPr lang="en-US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in search of a quality continuing education resource</a:t>
            </a:r>
          </a:p>
          <a:p>
            <a:pPr marL="263525" lvl="0" indent="-180975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i="1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Marketing and product managers </a:t>
            </a:r>
            <a:r>
              <a:rPr lang="en-US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and </a:t>
            </a:r>
            <a:r>
              <a:rPr lang="en-US" sz="1400" b="1" i="1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others who interact with the market research function </a:t>
            </a:r>
            <a:r>
              <a:rPr lang="en-US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who want to develop a solid foundation in the discipline.</a:t>
            </a:r>
          </a:p>
        </p:txBody>
      </p:sp>
      <p:pic>
        <p:nvPicPr>
          <p:cNvPr id="8" name="Picture 2" descr="Who Should Attend WCRI's 2020 Conference? | WCRI">
            <a:extLst>
              <a:ext uri="{FF2B5EF4-FFF2-40B4-BE49-F238E27FC236}">
                <a16:creationId xmlns:a16="http://schemas.microsoft.com/office/drawing/2014/main" id="{8F50CB45-C5C0-421E-8792-8B350425E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426" y="1566293"/>
            <a:ext cx="1226012" cy="719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889B5DF-27DB-42E8-A023-17BB456618A6}"/>
              </a:ext>
            </a:extLst>
          </p:cNvPr>
          <p:cNvSpPr/>
          <p:nvPr/>
        </p:nvSpPr>
        <p:spPr>
          <a:xfrm>
            <a:off x="533400" y="1916388"/>
            <a:ext cx="30556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The course is organized into 13 topics: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9DB218-4D22-4885-B53A-E11F3974FF78}"/>
              </a:ext>
            </a:extLst>
          </p:cNvPr>
          <p:cNvSpPr/>
          <p:nvPr/>
        </p:nvSpPr>
        <p:spPr>
          <a:xfrm>
            <a:off x="5543550" y="4463440"/>
            <a:ext cx="34671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lvl="0" indent="-179388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dirty="0">
                <a:latin typeface="Arial Narrow" panose="020B0606020202030204" pitchFamily="34" charset="0"/>
                <a:ea typeface="Times New Roman" panose="02020603050405020304" pitchFamily="18" charset="0"/>
              </a:rPr>
              <a:t>Enroll at any time.</a:t>
            </a:r>
          </a:p>
          <a:p>
            <a:pPr marL="179388" lvl="0" indent="-179388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dirty="0">
                <a:latin typeface="Arial Narrow" panose="020B0606020202030204" pitchFamily="34" charset="0"/>
                <a:ea typeface="Times New Roman" panose="02020603050405020304" pitchFamily="18" charset="0"/>
              </a:rPr>
              <a:t>Complete the course's five required graded components within 12 months.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202C62-6A59-445B-B4CC-487959F1E758}"/>
              </a:ext>
            </a:extLst>
          </p:cNvPr>
          <p:cNvSpPr/>
          <p:nvPr/>
        </p:nvSpPr>
        <p:spPr>
          <a:xfrm>
            <a:off x="5517518" y="1207782"/>
            <a:ext cx="237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WHO SHOULD ATTEND?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CE47D2-9434-49C3-88A3-B3CD0E7C9FE0}"/>
              </a:ext>
            </a:extLst>
          </p:cNvPr>
          <p:cNvSpPr/>
          <p:nvPr/>
        </p:nvSpPr>
        <p:spPr>
          <a:xfrm>
            <a:off x="5562600" y="5580623"/>
            <a:ext cx="34671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lvl="0" indent="-179388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dirty="0">
                <a:latin typeface="Arial Narrow" panose="020B0606020202030204" pitchFamily="34" charset="0"/>
                <a:ea typeface="Times New Roman" panose="02020603050405020304" pitchFamily="18" charset="0"/>
              </a:rPr>
              <a:t>ANY MRA Membership</a:t>
            </a: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*Note: Will have a exam test to apply it.</a:t>
            </a:r>
            <a:endParaRPr lang="en-US" sz="1300" b="1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45D4A1-E1FE-4DD4-B570-7327ACE7E979}"/>
              </a:ext>
            </a:extLst>
          </p:cNvPr>
          <p:cNvSpPr/>
          <p:nvPr/>
        </p:nvSpPr>
        <p:spPr>
          <a:xfrm>
            <a:off x="5562600" y="6489412"/>
            <a:ext cx="34671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lvl="0" indent="-179388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dirty="0">
                <a:latin typeface="Arial Narrow" panose="020B0606020202030204" pitchFamily="34" charset="0"/>
                <a:ea typeface="Times New Roman" panose="02020603050405020304" pitchFamily="18" charset="0"/>
              </a:rPr>
              <a:t>MRA will pay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90C0FCB-B51F-45B1-90F9-834C69DA868E}"/>
              </a:ext>
            </a:extLst>
          </p:cNvPr>
          <p:cNvGrpSpPr/>
          <p:nvPr/>
        </p:nvGrpSpPr>
        <p:grpSpPr>
          <a:xfrm>
            <a:off x="5410200" y="6184612"/>
            <a:ext cx="2333774" cy="379854"/>
            <a:chOff x="5486400" y="6019800"/>
            <a:chExt cx="2333774" cy="3798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F8DE3F5-1000-4960-9DAC-AFDA91107DD7}"/>
                </a:ext>
              </a:extLst>
            </p:cNvPr>
            <p:cNvSpPr/>
            <p:nvPr/>
          </p:nvSpPr>
          <p:spPr>
            <a:xfrm>
              <a:off x="5486400" y="6019800"/>
              <a:ext cx="16457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  <a:latin typeface="Arial Narrow" panose="020B0606020202030204" pitchFamily="34" charset="0"/>
                  <a:ea typeface="Times New Roman" panose="02020603050405020304" pitchFamily="18" charset="0"/>
                </a:rPr>
                <a:t>WHO WILL PAY?</a:t>
              </a:r>
              <a:endParaRPr lang="en-US" dirty="0">
                <a:solidFill>
                  <a:schemeClr val="tx2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16" name="Google Shape;271;p3" descr="ROI.emf">
              <a:extLst>
                <a:ext uri="{FF2B5EF4-FFF2-40B4-BE49-F238E27FC236}">
                  <a16:creationId xmlns:a16="http://schemas.microsoft.com/office/drawing/2014/main" id="{777CB34B-BF28-416F-ACD0-2EEA3B846342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424174" y="6039654"/>
              <a:ext cx="396000" cy="3600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34C966B-36F4-41DF-901D-33BCADF356D7}"/>
              </a:ext>
            </a:extLst>
          </p:cNvPr>
          <p:cNvGrpSpPr/>
          <p:nvPr/>
        </p:nvGrpSpPr>
        <p:grpSpPr>
          <a:xfrm>
            <a:off x="533400" y="1371600"/>
            <a:ext cx="4572000" cy="579224"/>
            <a:chOff x="609600" y="743977"/>
            <a:chExt cx="4572000" cy="57922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A4A8D43-B07C-4DD5-9DE9-9C1C69B642F9}"/>
                </a:ext>
              </a:extLst>
            </p:cNvPr>
            <p:cNvSpPr/>
            <p:nvPr/>
          </p:nvSpPr>
          <p:spPr>
            <a:xfrm>
              <a:off x="609600" y="953869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dirty="0">
                  <a:solidFill>
                    <a:schemeClr val="tx2"/>
                  </a:solidFill>
                  <a:latin typeface="Arial Narrow" panose="020B0606020202030204" pitchFamily="34" charset="0"/>
                  <a:ea typeface="Times New Roman" panose="02020603050405020304" pitchFamily="18" charset="0"/>
                </a:rPr>
                <a:t>WHAT YOU’LL LEARN……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54E0414-500F-4DA8-86F9-8C0068FB1945}"/>
                </a:ext>
              </a:extLst>
            </p:cNvPr>
            <p:cNvGrpSpPr/>
            <p:nvPr/>
          </p:nvGrpSpPr>
          <p:grpSpPr>
            <a:xfrm>
              <a:off x="3550283" y="743977"/>
              <a:ext cx="576000" cy="540000"/>
              <a:chOff x="3347413" y="4831640"/>
              <a:chExt cx="1271016" cy="1271016"/>
            </a:xfrm>
            <a:solidFill>
              <a:schemeClr val="tx2"/>
            </a:solidFill>
          </p:grpSpPr>
          <p:sp>
            <p:nvSpPr>
              <p:cNvPr id="20" name="Google Shape;267;p3">
                <a:extLst>
                  <a:ext uri="{FF2B5EF4-FFF2-40B4-BE49-F238E27FC236}">
                    <a16:creationId xmlns:a16="http://schemas.microsoft.com/office/drawing/2014/main" id="{20345880-DCD9-47C3-9B28-FBB952F11823}"/>
                  </a:ext>
                </a:extLst>
              </p:cNvPr>
              <p:cNvSpPr/>
              <p:nvPr/>
            </p:nvSpPr>
            <p:spPr>
              <a:xfrm>
                <a:off x="3347413" y="4831640"/>
                <a:ext cx="1271016" cy="1271016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 Narrow" panose="020B0606020202030204" pitchFamily="34" charset="0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21" name="Google Shape;268;p3" descr="Ideas.emf">
                <a:extLst>
                  <a:ext uri="{FF2B5EF4-FFF2-40B4-BE49-F238E27FC236}">
                    <a16:creationId xmlns:a16="http://schemas.microsoft.com/office/drawing/2014/main" id="{6E82904F-ABAE-480B-8D2F-6F2265CCB5E4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638768" y="5188206"/>
                <a:ext cx="688306" cy="618371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3FCAE80-8124-4BE7-ACED-5F3D45221FC3}"/>
              </a:ext>
            </a:extLst>
          </p:cNvPr>
          <p:cNvGrpSpPr/>
          <p:nvPr/>
        </p:nvGrpSpPr>
        <p:grpSpPr>
          <a:xfrm>
            <a:off x="5407253" y="5275823"/>
            <a:ext cx="2509972" cy="396000"/>
            <a:chOff x="5483453" y="5257800"/>
            <a:chExt cx="2509972" cy="3960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9EF9BA9-AEDE-4A60-8F7D-9EC0A8EF5D80}"/>
                </a:ext>
              </a:extLst>
            </p:cNvPr>
            <p:cNvSpPr/>
            <p:nvPr/>
          </p:nvSpPr>
          <p:spPr>
            <a:xfrm>
              <a:off x="5483453" y="5257800"/>
              <a:ext cx="184518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  <a:latin typeface="Arial Narrow" panose="020B0606020202030204" pitchFamily="34" charset="0"/>
                  <a:ea typeface="Times New Roman" panose="02020603050405020304" pitchFamily="18" charset="0"/>
                </a:rPr>
                <a:t>WHO CAN APPLY?</a:t>
              </a:r>
              <a:endParaRPr lang="en-US" dirty="0">
                <a:solidFill>
                  <a:schemeClr val="tx2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75C836E-0203-479D-BE6C-1C9FE6B17CAF}"/>
                </a:ext>
              </a:extLst>
            </p:cNvPr>
            <p:cNvGrpSpPr/>
            <p:nvPr/>
          </p:nvGrpSpPr>
          <p:grpSpPr>
            <a:xfrm>
              <a:off x="7597425" y="5257800"/>
              <a:ext cx="396000" cy="396000"/>
              <a:chOff x="7288950" y="4575006"/>
              <a:chExt cx="1284837" cy="1278419"/>
            </a:xfrm>
            <a:solidFill>
              <a:schemeClr val="tx2"/>
            </a:solidFill>
          </p:grpSpPr>
          <p:sp>
            <p:nvSpPr>
              <p:cNvPr id="25" name="Google Shape;257;p3">
                <a:extLst>
                  <a:ext uri="{FF2B5EF4-FFF2-40B4-BE49-F238E27FC236}">
                    <a16:creationId xmlns:a16="http://schemas.microsoft.com/office/drawing/2014/main" id="{9917CF75-2151-419D-86EE-6B694D40FB58}"/>
                  </a:ext>
                </a:extLst>
              </p:cNvPr>
              <p:cNvSpPr/>
              <p:nvPr/>
            </p:nvSpPr>
            <p:spPr>
              <a:xfrm>
                <a:off x="7288950" y="4575006"/>
                <a:ext cx="1284837" cy="1278419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 Narrow" panose="020B0606020202030204" pitchFamily="34" charset="0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26" name="Google Shape;258;p3" descr="Giving_Partnership.emf">
                <a:extLst>
                  <a:ext uri="{FF2B5EF4-FFF2-40B4-BE49-F238E27FC236}">
                    <a16:creationId xmlns:a16="http://schemas.microsoft.com/office/drawing/2014/main" id="{48F82DE3-F5E6-4F86-9484-07AAC128C10A}"/>
                  </a:ext>
                </a:extLst>
              </p:cNvPr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7483491" y="4984284"/>
                <a:ext cx="895756" cy="459863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B65B150-B714-4E42-AED2-B7A8C94BB1D1}"/>
              </a:ext>
            </a:extLst>
          </p:cNvPr>
          <p:cNvGrpSpPr/>
          <p:nvPr/>
        </p:nvGrpSpPr>
        <p:grpSpPr>
          <a:xfrm>
            <a:off x="5410200" y="4132823"/>
            <a:ext cx="3130461" cy="396000"/>
            <a:chOff x="5486400" y="4114800"/>
            <a:chExt cx="3130461" cy="3960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DC18576-095A-4384-85A6-CE51F050D04F}"/>
                </a:ext>
              </a:extLst>
            </p:cNvPr>
            <p:cNvSpPr/>
            <p:nvPr/>
          </p:nvSpPr>
          <p:spPr>
            <a:xfrm>
              <a:off x="5486400" y="4114800"/>
              <a:ext cx="23573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  <a:latin typeface="Arial Narrow" panose="020B0606020202030204" pitchFamily="34" charset="0"/>
                  <a:ea typeface="Times New Roman" panose="02020603050405020304" pitchFamily="18" charset="0"/>
                </a:rPr>
                <a:t>COURSE INFORMATION</a:t>
              </a:r>
              <a:endParaRPr lang="en-US" dirty="0">
                <a:solidFill>
                  <a:schemeClr val="tx2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4B1345D-6592-44F1-85D4-93665C0359AF}"/>
                </a:ext>
              </a:extLst>
            </p:cNvPr>
            <p:cNvGrpSpPr/>
            <p:nvPr/>
          </p:nvGrpSpPr>
          <p:grpSpPr>
            <a:xfrm>
              <a:off x="8220861" y="4114800"/>
              <a:ext cx="396000" cy="396000"/>
              <a:chOff x="1785042" y="5261473"/>
              <a:chExt cx="1271016" cy="1271016"/>
            </a:xfrm>
            <a:solidFill>
              <a:schemeClr val="tx2"/>
            </a:solidFill>
          </p:grpSpPr>
          <p:sp>
            <p:nvSpPr>
              <p:cNvPr id="30" name="Google Shape;264;p3">
                <a:extLst>
                  <a:ext uri="{FF2B5EF4-FFF2-40B4-BE49-F238E27FC236}">
                    <a16:creationId xmlns:a16="http://schemas.microsoft.com/office/drawing/2014/main" id="{B421A126-0811-42C9-940C-35B6AD723009}"/>
                  </a:ext>
                </a:extLst>
              </p:cNvPr>
              <p:cNvSpPr/>
              <p:nvPr/>
            </p:nvSpPr>
            <p:spPr>
              <a:xfrm>
                <a:off x="1785042" y="5261473"/>
                <a:ext cx="1271016" cy="1271016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 Narrow" panose="020B0606020202030204" pitchFamily="34" charset="0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31" name="Google Shape;265;p3" descr="Information.emf">
                <a:extLst>
                  <a:ext uri="{FF2B5EF4-FFF2-40B4-BE49-F238E27FC236}">
                    <a16:creationId xmlns:a16="http://schemas.microsoft.com/office/drawing/2014/main" id="{99127D36-5BEF-49E8-91DC-8537D2503002}"/>
                  </a:ext>
                </a:extLst>
              </p:cNvPr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2323311" y="5533174"/>
                <a:ext cx="158620" cy="569406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BC46731-A2F4-4314-9D7A-04669DE43F9E}"/>
              </a:ext>
            </a:extLst>
          </p:cNvPr>
          <p:cNvGrpSpPr/>
          <p:nvPr/>
        </p:nvGrpSpPr>
        <p:grpSpPr>
          <a:xfrm>
            <a:off x="1447800" y="304800"/>
            <a:ext cx="1524001" cy="727530"/>
            <a:chOff x="651183" y="3763706"/>
            <a:chExt cx="2363415" cy="1203995"/>
          </a:xfrm>
        </p:grpSpPr>
        <p:pic>
          <p:nvPicPr>
            <p:cNvPr id="33" name="Picture 32" descr="Icon&#10;&#10;Description automatically generated">
              <a:extLst>
                <a:ext uri="{FF2B5EF4-FFF2-40B4-BE49-F238E27FC236}">
                  <a16:creationId xmlns:a16="http://schemas.microsoft.com/office/drawing/2014/main" id="{486815F2-CACA-439D-AFFD-98C51BA6D2A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265" y="3763706"/>
              <a:ext cx="699333" cy="1203995"/>
            </a:xfrm>
            <a:prstGeom prst="rect">
              <a:avLst/>
            </a:prstGeom>
          </p:spPr>
        </p:pic>
        <p:pic>
          <p:nvPicPr>
            <p:cNvPr id="35" name="Picture 34" descr="Logo&#10;&#10;Description automatically generated">
              <a:extLst>
                <a:ext uri="{FF2B5EF4-FFF2-40B4-BE49-F238E27FC236}">
                  <a16:creationId xmlns:a16="http://schemas.microsoft.com/office/drawing/2014/main" id="{81A64BAA-DBCC-49EB-97C1-AEBB6C3E7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183" y="3763706"/>
              <a:ext cx="1497654" cy="9711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1221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16BD-3BCB-4D8A-A5E7-5C472EDFB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6200"/>
            <a:ext cx="6835987" cy="953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‘‘Let’s Talk’’ PROGRAM BY MRA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5D412CE-5469-4366-935E-21FFD5AFB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46" y="1682090"/>
            <a:ext cx="6858000" cy="1886977"/>
          </a:xfrm>
        </p:spPr>
        <p:txBody>
          <a:bodyPr>
            <a:normAutofit lnSpcReduction="10000"/>
          </a:bodyPr>
          <a:lstStyle/>
          <a:p>
            <a:pPr marL="400050" lvl="0" indent="-220663">
              <a:lnSpc>
                <a:spcPct val="16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Current situation of Myanmar Market Research Industry</a:t>
            </a:r>
          </a:p>
          <a:p>
            <a:pPr marL="400050" lvl="0" indent="-220663">
              <a:lnSpc>
                <a:spcPct val="16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Discuss about Myanmar Business Market Research Situation (Before Vs During COVID)</a:t>
            </a:r>
          </a:p>
          <a:p>
            <a:pPr marL="400050" lvl="0" indent="-220663">
              <a:lnSpc>
                <a:spcPct val="16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Discuss about Myanmar Media Market Research Situation (Before Vs During COVID)</a:t>
            </a:r>
          </a:p>
          <a:p>
            <a:pPr marL="400050" lvl="0" indent="-220663">
              <a:lnSpc>
                <a:spcPct val="16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Discuss about Myanmar Consumer Market Research Situation (Before Vs During COVID)</a:t>
            </a:r>
          </a:p>
          <a:p>
            <a:pPr marL="400050" indent="-220663">
              <a:lnSpc>
                <a:spcPct val="170000"/>
              </a:lnSpc>
              <a:buFont typeface="+mj-lt"/>
              <a:buAutoNum type="romanUcPeriod"/>
            </a:pPr>
            <a:r>
              <a:rPr lang="en-US" sz="1400" dirty="0">
                <a:latin typeface="Arial Narrow" panose="020B0606020202030204" pitchFamily="34" charset="0"/>
                <a:cs typeface="Times New Roman" panose="02020603050405020304" pitchFamily="18" charset="0"/>
              </a:rPr>
              <a:t>Discuss about Myanmar Retailer Market Research Situation (Before Vs During COVID)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6BA6F1E-312E-4255-9357-173E08958F8B}"/>
              </a:ext>
            </a:extLst>
          </p:cNvPr>
          <p:cNvGrpSpPr/>
          <p:nvPr/>
        </p:nvGrpSpPr>
        <p:grpSpPr>
          <a:xfrm>
            <a:off x="381000" y="1135187"/>
            <a:ext cx="4572000" cy="465013"/>
            <a:chOff x="609600" y="888564"/>
            <a:chExt cx="4572000" cy="46501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89056E9-3DE7-435F-AC0C-2B9A2362E8E7}"/>
                </a:ext>
              </a:extLst>
            </p:cNvPr>
            <p:cNvSpPr/>
            <p:nvPr/>
          </p:nvSpPr>
          <p:spPr>
            <a:xfrm>
              <a:off x="609600" y="953869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dirty="0">
                  <a:solidFill>
                    <a:schemeClr val="tx2"/>
                  </a:solidFill>
                  <a:latin typeface="Arial Narrow" panose="020B0606020202030204" pitchFamily="34" charset="0"/>
                  <a:ea typeface="Times New Roman" panose="02020603050405020304" pitchFamily="18" charset="0"/>
                </a:rPr>
                <a:t>WHAT WE’LL DISCUSS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44CD7B7-CD2F-4BDC-A649-FA1177F7100B}"/>
                </a:ext>
              </a:extLst>
            </p:cNvPr>
            <p:cNvGrpSpPr/>
            <p:nvPr/>
          </p:nvGrpSpPr>
          <p:grpSpPr>
            <a:xfrm>
              <a:off x="2895600" y="888564"/>
              <a:ext cx="468208" cy="465013"/>
              <a:chOff x="1902770" y="5171962"/>
              <a:chExt cx="1033159" cy="1094517"/>
            </a:xfrm>
            <a:solidFill>
              <a:schemeClr val="tx2"/>
            </a:solidFill>
          </p:grpSpPr>
          <p:sp>
            <p:nvSpPr>
              <p:cNvPr id="36" name="Google Shape;267;p3">
                <a:extLst>
                  <a:ext uri="{FF2B5EF4-FFF2-40B4-BE49-F238E27FC236}">
                    <a16:creationId xmlns:a16="http://schemas.microsoft.com/office/drawing/2014/main" id="{DD196116-9B11-4FE3-B156-5E3794278778}"/>
                  </a:ext>
                </a:extLst>
              </p:cNvPr>
              <p:cNvSpPr/>
              <p:nvPr/>
            </p:nvSpPr>
            <p:spPr>
              <a:xfrm>
                <a:off x="1902770" y="5171962"/>
                <a:ext cx="1033159" cy="109451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 Narrow" panose="020B0606020202030204" pitchFamily="34" charset="0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37" name="Google Shape;268;p3" descr="Ideas.emf">
                <a:extLst>
                  <a:ext uri="{FF2B5EF4-FFF2-40B4-BE49-F238E27FC236}">
                    <a16:creationId xmlns:a16="http://schemas.microsoft.com/office/drawing/2014/main" id="{F0C39F33-896D-42A2-9E08-C43659BDD057}"/>
                  </a:ext>
                </a:extLst>
              </p:cNvPr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2139576" y="5369706"/>
                <a:ext cx="559496" cy="532502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9A1B80C-7E2B-4E01-B02E-35A30DFD54D3}"/>
              </a:ext>
            </a:extLst>
          </p:cNvPr>
          <p:cNvSpPr/>
          <p:nvPr/>
        </p:nvSpPr>
        <p:spPr>
          <a:xfrm>
            <a:off x="304800" y="3994944"/>
            <a:ext cx="7010400" cy="1256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180975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dirty="0">
                <a:latin typeface="Arial Narrow" panose="020B0606020202030204" pitchFamily="34" charset="0"/>
                <a:cs typeface="Times New Roman" panose="02020603050405020304" pitchFamily="18" charset="0"/>
              </a:rPr>
              <a:t>Anyone interested in market research industry</a:t>
            </a:r>
          </a:p>
          <a:p>
            <a:pPr marL="263525" lvl="0" indent="-180975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dirty="0">
                <a:latin typeface="Arial Narrow" panose="020B0606020202030204" pitchFamily="34" charset="0"/>
                <a:cs typeface="Times New Roman" panose="02020603050405020304" pitchFamily="18" charset="0"/>
              </a:rPr>
              <a:t>Experienced market researchers in search of a quality continuing education resource</a:t>
            </a:r>
          </a:p>
          <a:p>
            <a:pPr marL="263525" lvl="0" indent="-180975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dirty="0">
                <a:latin typeface="Arial Narrow" panose="020B0606020202030204" pitchFamily="34" charset="0"/>
                <a:cs typeface="Times New Roman" panose="02020603050405020304" pitchFamily="18" charset="0"/>
              </a:rPr>
              <a:t>Marketing and product managers and others who interact with the market research situation who want to develop market research industry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94C21EF-3A50-4338-ABD7-16CD3C4B8130}"/>
              </a:ext>
            </a:extLst>
          </p:cNvPr>
          <p:cNvSpPr/>
          <p:nvPr/>
        </p:nvSpPr>
        <p:spPr>
          <a:xfrm>
            <a:off x="322791" y="5956012"/>
            <a:ext cx="34671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lvl="0" indent="-179388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dirty="0">
                <a:latin typeface="Arial Narrow" panose="020B0606020202030204" pitchFamily="34" charset="0"/>
                <a:ea typeface="Times New Roman" panose="02020603050405020304" pitchFamily="18" charset="0"/>
              </a:rPr>
              <a:t>ANY MRA Membership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8A4B925-3CFC-428B-AB36-48E4FEBB6C92}"/>
              </a:ext>
            </a:extLst>
          </p:cNvPr>
          <p:cNvGrpSpPr/>
          <p:nvPr/>
        </p:nvGrpSpPr>
        <p:grpSpPr>
          <a:xfrm>
            <a:off x="304800" y="5521300"/>
            <a:ext cx="2834400" cy="396000"/>
            <a:chOff x="304800" y="5242800"/>
            <a:chExt cx="2834400" cy="396000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D89199A-C5D8-4990-B45F-887078879F8C}"/>
                </a:ext>
              </a:extLst>
            </p:cNvPr>
            <p:cNvSpPr/>
            <p:nvPr/>
          </p:nvSpPr>
          <p:spPr>
            <a:xfrm>
              <a:off x="304800" y="5266573"/>
              <a:ext cx="24780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  <a:latin typeface="Arial Narrow" panose="020B0606020202030204" pitchFamily="34" charset="0"/>
                  <a:ea typeface="Times New Roman" panose="02020603050405020304" pitchFamily="18" charset="0"/>
                </a:rPr>
                <a:t>WHO CAN PARTICIPANT?</a:t>
              </a:r>
              <a:endParaRPr lang="en-US" dirty="0">
                <a:solidFill>
                  <a:schemeClr val="tx2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E329953-6F6F-4249-AB2E-44F8C8B97657}"/>
                </a:ext>
              </a:extLst>
            </p:cNvPr>
            <p:cNvGrpSpPr/>
            <p:nvPr/>
          </p:nvGrpSpPr>
          <p:grpSpPr>
            <a:xfrm>
              <a:off x="2743200" y="5242800"/>
              <a:ext cx="396000" cy="396000"/>
              <a:chOff x="2743200" y="5242800"/>
              <a:chExt cx="396000" cy="396000"/>
            </a:xfrm>
          </p:grpSpPr>
          <p:sp>
            <p:nvSpPr>
              <p:cNvPr id="44" name="Google Shape;257;p3">
                <a:extLst>
                  <a:ext uri="{FF2B5EF4-FFF2-40B4-BE49-F238E27FC236}">
                    <a16:creationId xmlns:a16="http://schemas.microsoft.com/office/drawing/2014/main" id="{128058B9-C748-489D-8BB8-002C5038B934}"/>
                  </a:ext>
                </a:extLst>
              </p:cNvPr>
              <p:cNvSpPr/>
              <p:nvPr/>
            </p:nvSpPr>
            <p:spPr>
              <a:xfrm>
                <a:off x="2743200" y="5242800"/>
                <a:ext cx="396000" cy="396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 Narrow" panose="020B0606020202030204" pitchFamily="34" charset="0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45" name="Google Shape;258;p3" descr="Giving_Partnership.emf">
                <a:extLst>
                  <a:ext uri="{FF2B5EF4-FFF2-40B4-BE49-F238E27FC236}">
                    <a16:creationId xmlns:a16="http://schemas.microsoft.com/office/drawing/2014/main" id="{2E45A51E-555C-4BDF-85C3-13AE16D0C699}"/>
                  </a:ext>
                </a:extLst>
              </p:cNvPr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2819400" y="5369577"/>
                <a:ext cx="276081" cy="142446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</p:pic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A7EAB13-971E-4697-93ED-A1FC44813DD6}"/>
              </a:ext>
            </a:extLst>
          </p:cNvPr>
          <p:cNvGrpSpPr/>
          <p:nvPr/>
        </p:nvGrpSpPr>
        <p:grpSpPr>
          <a:xfrm>
            <a:off x="322791" y="3581400"/>
            <a:ext cx="3250647" cy="464412"/>
            <a:chOff x="322791" y="3581400"/>
            <a:chExt cx="3250647" cy="46441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E5B6167-41D9-4E5D-9B4A-5F75D79D39A9}"/>
                </a:ext>
              </a:extLst>
            </p:cNvPr>
            <p:cNvSpPr/>
            <p:nvPr/>
          </p:nvSpPr>
          <p:spPr>
            <a:xfrm>
              <a:off x="322791" y="3676480"/>
              <a:ext cx="28675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dirty="0">
                  <a:solidFill>
                    <a:schemeClr val="tx2"/>
                  </a:solidFill>
                  <a:latin typeface="Arial Narrow" panose="020B0606020202030204" pitchFamily="34" charset="0"/>
                  <a:ea typeface="Times New Roman" panose="02020603050405020304" pitchFamily="18" charset="0"/>
                </a:rPr>
                <a:t>WHO SHOULD PARTICIPANT?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004E09A-A8B0-4368-8D50-6EC9FAB7DD49}"/>
                </a:ext>
              </a:extLst>
            </p:cNvPr>
            <p:cNvGrpSpPr/>
            <p:nvPr/>
          </p:nvGrpSpPr>
          <p:grpSpPr>
            <a:xfrm>
              <a:off x="3124200" y="3581400"/>
              <a:ext cx="449238" cy="457240"/>
              <a:chOff x="5334000" y="5157435"/>
              <a:chExt cx="457200" cy="520077"/>
            </a:xfrm>
          </p:grpSpPr>
          <p:sp>
            <p:nvSpPr>
              <p:cNvPr id="46" name="Google Shape;363;p9">
                <a:extLst>
                  <a:ext uri="{FF2B5EF4-FFF2-40B4-BE49-F238E27FC236}">
                    <a16:creationId xmlns:a16="http://schemas.microsoft.com/office/drawing/2014/main" id="{9AB54E10-E5A4-4CE3-BCBA-D681B344C78F}"/>
                  </a:ext>
                </a:extLst>
              </p:cNvPr>
              <p:cNvSpPr/>
              <p:nvPr/>
            </p:nvSpPr>
            <p:spPr>
              <a:xfrm>
                <a:off x="5334000" y="5157435"/>
                <a:ext cx="457200" cy="520077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62">
                  <a:solidFill>
                    <a:schemeClr val="tx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47" name="Google Shape;364;p9" descr="People.emf">
                <a:extLst>
                  <a:ext uri="{FF2B5EF4-FFF2-40B4-BE49-F238E27FC236}">
                    <a16:creationId xmlns:a16="http://schemas.microsoft.com/office/drawing/2014/main" id="{D13DC46D-00C5-49E2-A278-F1B1C4FDB069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5472667" y="5257800"/>
                <a:ext cx="166133" cy="2459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69226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for your time!</a:t>
            </a:r>
          </a:p>
        </p:txBody>
      </p:sp>
    </p:spTree>
    <p:extLst>
      <p:ext uri="{BB962C8B-B14F-4D97-AF65-F5344CB8AC3E}">
        <p14:creationId xmlns:p14="http://schemas.microsoft.com/office/powerpoint/2010/main" val="189487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72192FAF8A7A4D8A9FAC4AED1B9929" ma:contentTypeVersion="0" ma:contentTypeDescription="Create a new document." ma:contentTypeScope="" ma:versionID="9e1299d43beb888626d2572c53ccc72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24EF2F-360A-43A9-B6A4-AF96624658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62A758-9DFF-4F2B-BC5B-E1597CD5052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8D4A93-ACD4-4048-80D8-65BE61B93B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5898</TotalTime>
  <Words>454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Pyidaungsu</vt:lpstr>
      <vt:lpstr>Symbol</vt:lpstr>
      <vt:lpstr>Times New Roman</vt:lpstr>
      <vt:lpstr>3_Office Theme</vt:lpstr>
      <vt:lpstr>MRA’S FUTURE PLAN In 2022</vt:lpstr>
      <vt:lpstr>PowerPoint Presentation</vt:lpstr>
      <vt:lpstr>MRA’s Education Committee Future Plan in 2022</vt:lpstr>
      <vt:lpstr>Principles of Market Research Course</vt:lpstr>
      <vt:lpstr>‘‘Let’s Talk’’ PROGRAM BY MRA</vt:lpstr>
      <vt:lpstr>Thanks for your time!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MRAM Meeting</dc:title>
  <dc:creator>Su Thiri Khin</dc:creator>
  <cp:lastModifiedBy>Mi May Phyu Phyu Sin</cp:lastModifiedBy>
  <cp:revision>305</cp:revision>
  <cp:lastPrinted>2020-09-16T03:40:22Z</cp:lastPrinted>
  <dcterms:created xsi:type="dcterms:W3CDTF">2019-02-21T14:41:26Z</dcterms:created>
  <dcterms:modified xsi:type="dcterms:W3CDTF">2022-05-11T17:50:52Z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2018-07-20T00:00:00Z</vt:filetime>
  </property>
  <property fmtid="{D5CDD505-2E9C-101B-9397-08002B2CF9AE}" pid="3" name="LastSaved">
    <vt:filetime>2019-02-21T00:00:00Z</vt:filetime>
  </property>
  <property fmtid="{D5CDD505-2E9C-101B-9397-08002B2CF9AE}" pid="4" name="ContentTypeId">
    <vt:lpwstr>0x010100B572192FAF8A7A4D8A9FAC4AED1B9929</vt:lpwstr>
  </property>
</Properties>
</file>